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267" autoAdjust="0"/>
  </p:normalViewPr>
  <p:slideViewPr>
    <p:cSldViewPr>
      <p:cViewPr>
        <p:scale>
          <a:sx n="65" d="100"/>
          <a:sy n="65" d="100"/>
        </p:scale>
        <p:origin x="-121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984A5-4CDB-45C2-8980-F260404C16F9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9BA3-E9B3-4087-8D46-791EFAE76B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7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99BA3-E9B3-4087-8D46-791EFAE76B7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99BA3-E9B3-4087-8D46-791EFAE76B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99BA3-E9B3-4087-8D46-791EFAE76B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1DC39-259E-453C-A09F-F3710D6D2058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196B7-BD67-48A1-9B23-FE528872F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219200"/>
            <a:ext cx="9144000" cy="76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Folded Corner 13"/>
          <p:cNvSpPr/>
          <p:nvPr/>
        </p:nvSpPr>
        <p:spPr>
          <a:xfrm>
            <a:off x="5943600" y="76200"/>
            <a:ext cx="3124200" cy="8382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This deck allows OCIO to easily brief agency leadership, OMB, and/or other key internal USG stakeholders on TechStat outcomes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52400" y="152400"/>
            <a:ext cx="966787" cy="842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  <p:grpSp>
        <p:nvGrpSpPr>
          <p:cNvPr id="3" name="Group 2" descr="1. Identify Troubled Projects&#10;2. Conduct TechStat Accountability Sessions&#10;3. Relentless Follow up" title="TechStat"/>
          <p:cNvGrpSpPr/>
          <p:nvPr/>
        </p:nvGrpSpPr>
        <p:grpSpPr>
          <a:xfrm>
            <a:off x="0" y="1524000"/>
            <a:ext cx="8960834" cy="4724400"/>
            <a:chOff x="0" y="1524000"/>
            <a:chExt cx="8960834" cy="4724400"/>
          </a:xfrm>
        </p:grpSpPr>
        <p:grpSp>
          <p:nvGrpSpPr>
            <p:cNvPr id="2" name="Group 1"/>
            <p:cNvGrpSpPr/>
            <p:nvPr/>
          </p:nvGrpSpPr>
          <p:grpSpPr>
            <a:xfrm>
              <a:off x="76200" y="1752600"/>
              <a:ext cx="8884634" cy="4495800"/>
              <a:chOff x="76200" y="1752600"/>
              <a:chExt cx="8884634" cy="4495800"/>
            </a:xfrm>
          </p:grpSpPr>
          <p:pic>
            <p:nvPicPr>
              <p:cNvPr id="1027" name="Picture 3" descr="Screenshot of IT Dashboard" title="IT Dashboard Screenshot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1752600"/>
                <a:ext cx="4778444" cy="243840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8" name="Picture 17" descr="Screenshot of slide deck&#10;plain language thesis.jpg" title="Slide Deck Screenshot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19400" y="2362201"/>
                <a:ext cx="3886200" cy="2696372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9" name="Picture 18" descr="Screenshot of memo&#10;Follow Up Memo Image.jpg" title="Memo Screenshot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400800" y="3124200"/>
                <a:ext cx="2560034" cy="31242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grpSp>
            <p:nvGrpSpPr>
              <p:cNvPr id="20" name="Group 19"/>
              <p:cNvGrpSpPr/>
              <p:nvPr/>
            </p:nvGrpSpPr>
            <p:grpSpPr>
              <a:xfrm>
                <a:off x="2798763" y="2057400"/>
                <a:ext cx="3983037" cy="306387"/>
                <a:chOff x="2340194" y="2283735"/>
                <a:chExt cx="3983037" cy="306387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2479894" y="2285322"/>
                  <a:ext cx="3843337" cy="301625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rgbClr val="84B4CC"/>
                    </a:gs>
                  </a:gsLst>
                  <a:lin ang="16200000" scaled="0"/>
                  <a:tileRect/>
                </a:gradFill>
                <a:ln>
                  <a:solidFill>
                    <a:srgbClr val="132B54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tIns="0" rIns="45720" anchor="ctr"/>
                <a:lstStyle/>
                <a:p>
                  <a:pPr marL="282575" indent="-163513">
                    <a:spcBef>
                      <a:spcPts val="0"/>
                    </a:spcBef>
                    <a:defRPr/>
                  </a:pPr>
                  <a:r>
                    <a:rPr lang="en-US" sz="1600" dirty="0">
                      <a:solidFill>
                        <a:srgbClr val="FFFFFF"/>
                      </a:solidFill>
                    </a:rPr>
                    <a:t>Conduct </a:t>
                  </a:r>
                  <a:r>
                    <a:rPr lang="en-US" sz="1600" dirty="0" err="1">
                      <a:solidFill>
                        <a:srgbClr val="FFFFFF"/>
                      </a:solidFill>
                    </a:rPr>
                    <a:t>TechStat</a:t>
                  </a:r>
                  <a:r>
                    <a:rPr lang="en-US" sz="1600" dirty="0">
                      <a:solidFill>
                        <a:srgbClr val="FFFFFF"/>
                      </a:solidFill>
                    </a:rPr>
                    <a:t> Accountability Sessions</a:t>
                  </a:r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340194" y="2283735"/>
                  <a:ext cx="309562" cy="306387"/>
                </a:xfrm>
                <a:prstGeom prst="ellipse">
                  <a:avLst/>
                </a:prstGeom>
                <a:solidFill>
                  <a:srgbClr val="84B4CC"/>
                </a:solidFill>
                <a:ln>
                  <a:solidFill>
                    <a:srgbClr val="132B54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" tIns="0" rIns="0" bIns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dirty="0"/>
                    <a:t>2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6394450" y="2882449"/>
                <a:ext cx="2462211" cy="301625"/>
                <a:chOff x="6394450" y="2882449"/>
                <a:chExt cx="2462211" cy="301625"/>
              </a:xfrm>
            </p:grpSpPr>
            <p:sp>
              <p:nvSpPr>
                <p:cNvPr id="10" name="Rounded Rectangle 9"/>
                <p:cNvSpPr/>
                <p:nvPr/>
              </p:nvSpPr>
              <p:spPr>
                <a:xfrm>
                  <a:off x="6626223" y="2882449"/>
                  <a:ext cx="2230438" cy="301625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rgbClr val="84B4CC"/>
                    </a:gs>
                  </a:gsLst>
                  <a:lin ang="16200000" scaled="0"/>
                  <a:tileRect/>
                </a:gradFill>
                <a:ln>
                  <a:solidFill>
                    <a:srgbClr val="132B54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tIns="0" rIns="45720" anchor="ctr"/>
                <a:lstStyle/>
                <a:p>
                  <a:pPr marL="282575" indent="-163513">
                    <a:spcBef>
                      <a:spcPts val="0"/>
                    </a:spcBef>
                    <a:defRPr/>
                  </a:pPr>
                  <a:r>
                    <a:rPr lang="en-US" sz="1600" dirty="0">
                      <a:solidFill>
                        <a:schemeClr val="bg1"/>
                      </a:solidFill>
                    </a:rPr>
                    <a:t> Relentless Follow up</a:t>
                  </a:r>
                </a:p>
              </p:txBody>
            </p:sp>
            <p:sp>
              <p:nvSpPr>
                <p:cNvPr id="11" name="Oval 10"/>
                <p:cNvSpPr/>
                <p:nvPr/>
              </p:nvSpPr>
              <p:spPr bwMode="auto">
                <a:xfrm>
                  <a:off x="6394450" y="2887211"/>
                  <a:ext cx="311150" cy="296863"/>
                </a:xfrm>
                <a:prstGeom prst="ellipse">
                  <a:avLst/>
                </a:prstGeom>
                <a:solidFill>
                  <a:srgbClr val="84B4CC"/>
                </a:solidFill>
                <a:ln>
                  <a:solidFill>
                    <a:srgbClr val="132B54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" tIns="0" rIns="0" bIns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dirty="0"/>
                    <a:t>3</a:t>
                  </a:r>
                </a:p>
              </p:txBody>
            </p:sp>
          </p:grpSp>
        </p:grpSp>
        <p:grpSp>
          <p:nvGrpSpPr>
            <p:cNvPr id="21" name="Group 20"/>
            <p:cNvGrpSpPr/>
            <p:nvPr/>
          </p:nvGrpSpPr>
          <p:grpSpPr>
            <a:xfrm>
              <a:off x="0" y="1524000"/>
              <a:ext cx="2736850" cy="311150"/>
              <a:chOff x="152400" y="1447800"/>
              <a:chExt cx="2736850" cy="31115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11150" y="1447800"/>
                <a:ext cx="2578100" cy="3111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rgbClr val="84B4CC"/>
                  </a:gs>
                </a:gsLst>
                <a:lin ang="16200000" scaled="0"/>
                <a:tileRect/>
              </a:gradFill>
              <a:ln>
                <a:solidFill>
                  <a:srgbClr val="132B5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tIns="0" rIns="45720" anchor="ctr"/>
              <a:lstStyle/>
              <a:p>
                <a:pPr marL="282575" indent="-163513">
                  <a:spcBef>
                    <a:spcPts val="0"/>
                  </a:spcBef>
                  <a:defRPr/>
                </a:pPr>
                <a:r>
                  <a:rPr lang="en-US" sz="1400" dirty="0">
                    <a:solidFill>
                      <a:schemeClr val="bg1"/>
                    </a:solidFill>
                  </a:rPr>
                  <a:t>Identify Troubled Projects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152400" y="1447800"/>
                <a:ext cx="307975" cy="306388"/>
              </a:xfrm>
              <a:prstGeom prst="ellipse">
                <a:avLst/>
              </a:prstGeom>
              <a:solidFill>
                <a:srgbClr val="84B4CC"/>
              </a:solidFill>
              <a:ln>
                <a:solidFill>
                  <a:srgbClr val="132B5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8" tIns="0" rIns="0" bIns="1828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/>
                  <a:t>1</a:t>
                </a:r>
              </a:p>
            </p:txBody>
          </p:sp>
        </p:grpSp>
      </p:grp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-20536"/>
            <a:ext cx="7772400" cy="1470025"/>
          </a:xfrm>
        </p:spPr>
        <p:txBody>
          <a:bodyPr/>
          <a:lstStyle/>
          <a:p>
            <a:r>
              <a:rPr lang="en-US" dirty="0" err="1" smtClean="0"/>
              <a:t>TechStat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19200"/>
            <a:ext cx="9144000" cy="76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152400" y="152400"/>
            <a:ext cx="966787" cy="842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  <p:grpSp>
        <p:nvGrpSpPr>
          <p:cNvPr id="2" name="Group 1" descr="Result of TechStats across the board (visual)&#10;Total for:&#10;1. Proceeded with Minor Changes&#10;2. Accelerated Delivery&#10;3. Budget Reduction&#10;4. Terminated" title="TechStat Reviews"/>
          <p:cNvGrpSpPr/>
          <p:nvPr/>
        </p:nvGrpSpPr>
        <p:grpSpPr>
          <a:xfrm>
            <a:off x="1229330" y="1637696"/>
            <a:ext cx="6685340" cy="4716804"/>
            <a:chOff x="1229330" y="1637696"/>
            <a:chExt cx="6685340" cy="4716804"/>
          </a:xfrm>
        </p:grpSpPr>
        <p:sp>
          <p:nvSpPr>
            <p:cNvPr id="4" name="Rectangle 3"/>
            <p:cNvSpPr/>
            <p:nvPr/>
          </p:nvSpPr>
          <p:spPr>
            <a:xfrm>
              <a:off x="1229330" y="1637696"/>
              <a:ext cx="6685340" cy="4686904"/>
            </a:xfrm>
            <a:prstGeom prst="rect">
              <a:avLst/>
            </a:prstGeom>
            <a:solidFill>
              <a:srgbClr val="3F98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37870" y="2470994"/>
              <a:ext cx="640080" cy="51252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DC26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&lt;X&gt;</a:t>
              </a:r>
              <a:endParaRPr lang="en-US" sz="2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14470" y="5240800"/>
              <a:ext cx="640080" cy="23403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DC26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&lt;X&gt;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428269" y="2489441"/>
              <a:ext cx="976654" cy="0"/>
            </a:xfrm>
            <a:prstGeom prst="line">
              <a:avLst/>
            </a:prstGeom>
            <a:ln>
              <a:solidFill>
                <a:srgbClr val="FFC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190270" y="2971800"/>
              <a:ext cx="984514" cy="0"/>
            </a:xfrm>
            <a:prstGeom prst="line">
              <a:avLst/>
            </a:prstGeom>
            <a:ln>
              <a:solidFill>
                <a:srgbClr val="FFC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670" y="5271794"/>
              <a:ext cx="974688" cy="0"/>
            </a:xfrm>
            <a:prstGeom prst="line">
              <a:avLst/>
            </a:prstGeom>
            <a:ln>
              <a:solidFill>
                <a:srgbClr val="FFC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5933470" y="5486400"/>
              <a:ext cx="1436485" cy="5356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Terminated</a:t>
              </a:r>
              <a:r>
                <a:rPr lang="en-US" sz="1400" b="1" dirty="0">
                  <a:solidFill>
                    <a:srgbClr val="FFDC2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</a:rPr>
                <a:t>	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71269" y="5486400"/>
              <a:ext cx="1664437" cy="5356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Accelerated Delivery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42376" y="5486400"/>
              <a:ext cx="1513125" cy="5356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Budget Reduction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61469" y="5487976"/>
              <a:ext cx="1676401" cy="866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Projects </a:t>
              </a: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Reviewed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14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As of </a:t>
              </a:r>
              <a:r>
                <a:rPr lang="en-US" sz="1400" b="1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&lt;Date&gt;</a:t>
              </a:r>
              <a:endPara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892045" y="2457952"/>
              <a:ext cx="640080" cy="302844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DC2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&lt;X&gt;</a:t>
              </a:r>
              <a:endParaRPr 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47670" y="3786554"/>
              <a:ext cx="640080" cy="149785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DC26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+mj-lt"/>
                  <a:cs typeface="Arial" pitchFamily="34" charset="0"/>
                </a:rPr>
                <a:t>&lt;X&gt;</a:t>
              </a:r>
              <a:endParaRPr lang="en-US" sz="2000" b="1" dirty="0">
                <a:solidFill>
                  <a:schemeClr val="tx1"/>
                </a:solidFill>
                <a:latin typeface="+mj-lt"/>
                <a:cs typeface="Arial" pitchFamily="34" charset="0"/>
              </a:endParaRPr>
            </a:p>
          </p:txBody>
        </p:sp>
        <p:grpSp>
          <p:nvGrpSpPr>
            <p:cNvPr id="19" name="Group 43"/>
            <p:cNvGrpSpPr>
              <a:grpSpLocks/>
            </p:cNvGrpSpPr>
            <p:nvPr/>
          </p:nvGrpSpPr>
          <p:grpSpPr bwMode="auto">
            <a:xfrm>
              <a:off x="5247668" y="1981200"/>
              <a:ext cx="2210435" cy="1752600"/>
              <a:chOff x="5574483" y="1832408"/>
              <a:chExt cx="1786263" cy="1710957"/>
            </a:xfrm>
          </p:grpSpPr>
          <p:grpSp>
            <p:nvGrpSpPr>
              <p:cNvPr id="21" name="Group 15"/>
              <p:cNvGrpSpPr>
                <a:grpSpLocks/>
              </p:cNvGrpSpPr>
              <p:nvPr/>
            </p:nvGrpSpPr>
            <p:grpSpPr bwMode="auto">
              <a:xfrm>
                <a:off x="5759217" y="1832408"/>
                <a:ext cx="1457183" cy="1341246"/>
                <a:chOff x="5673123" y="3209579"/>
                <a:chExt cx="1457856" cy="819445"/>
              </a:xfrm>
            </p:grpSpPr>
            <p:sp>
              <p:nvSpPr>
                <p:cNvPr id="23" name="Freeform 22"/>
                <p:cNvSpPr/>
                <p:nvPr/>
              </p:nvSpPr>
              <p:spPr>
                <a:xfrm rot="16200000">
                  <a:off x="5992328" y="2890374"/>
                  <a:ext cx="819445" cy="1457856"/>
                </a:xfrm>
                <a:custGeom>
                  <a:avLst/>
                  <a:gdLst>
                    <a:gd name="connsiteX0" fmla="*/ 1007706 w 1856791"/>
                    <a:gd name="connsiteY0" fmla="*/ 9331 h 727788"/>
                    <a:gd name="connsiteX1" fmla="*/ 1007706 w 1856791"/>
                    <a:gd name="connsiteY1" fmla="*/ 401217 h 727788"/>
                    <a:gd name="connsiteX2" fmla="*/ 0 w 1856791"/>
                    <a:gd name="connsiteY2" fmla="*/ 550507 h 727788"/>
                    <a:gd name="connsiteX3" fmla="*/ 1007706 w 1856791"/>
                    <a:gd name="connsiteY3" fmla="*/ 475862 h 727788"/>
                    <a:gd name="connsiteX4" fmla="*/ 1007706 w 1856791"/>
                    <a:gd name="connsiteY4" fmla="*/ 727788 h 727788"/>
                    <a:gd name="connsiteX5" fmla="*/ 1856791 w 1856791"/>
                    <a:gd name="connsiteY5" fmla="*/ 727788 h 727788"/>
                    <a:gd name="connsiteX6" fmla="*/ 1856791 w 1856791"/>
                    <a:gd name="connsiteY6" fmla="*/ 0 h 727788"/>
                    <a:gd name="connsiteX7" fmla="*/ 1007706 w 1856791"/>
                    <a:gd name="connsiteY7" fmla="*/ 9331 h 727788"/>
                    <a:gd name="connsiteX0" fmla="*/ 1007706 w 1856791"/>
                    <a:gd name="connsiteY0" fmla="*/ 0 h 746449"/>
                    <a:gd name="connsiteX1" fmla="*/ 1007706 w 1856791"/>
                    <a:gd name="connsiteY1" fmla="*/ 419878 h 746449"/>
                    <a:gd name="connsiteX2" fmla="*/ 0 w 1856791"/>
                    <a:gd name="connsiteY2" fmla="*/ 569168 h 746449"/>
                    <a:gd name="connsiteX3" fmla="*/ 1007706 w 1856791"/>
                    <a:gd name="connsiteY3" fmla="*/ 494523 h 746449"/>
                    <a:gd name="connsiteX4" fmla="*/ 1007706 w 1856791"/>
                    <a:gd name="connsiteY4" fmla="*/ 746449 h 746449"/>
                    <a:gd name="connsiteX5" fmla="*/ 1856791 w 1856791"/>
                    <a:gd name="connsiteY5" fmla="*/ 746449 h 746449"/>
                    <a:gd name="connsiteX6" fmla="*/ 1856791 w 1856791"/>
                    <a:gd name="connsiteY6" fmla="*/ 18661 h 746449"/>
                    <a:gd name="connsiteX7" fmla="*/ 1007706 w 1856791"/>
                    <a:gd name="connsiteY7" fmla="*/ 0 h 746449"/>
                    <a:gd name="connsiteX0" fmla="*/ 1007706 w 1856791"/>
                    <a:gd name="connsiteY0" fmla="*/ 0 h 727788"/>
                    <a:gd name="connsiteX1" fmla="*/ 1007706 w 1856791"/>
                    <a:gd name="connsiteY1" fmla="*/ 401217 h 727788"/>
                    <a:gd name="connsiteX2" fmla="*/ 0 w 1856791"/>
                    <a:gd name="connsiteY2" fmla="*/ 550507 h 727788"/>
                    <a:gd name="connsiteX3" fmla="*/ 1007706 w 1856791"/>
                    <a:gd name="connsiteY3" fmla="*/ 475862 h 727788"/>
                    <a:gd name="connsiteX4" fmla="*/ 1007706 w 1856791"/>
                    <a:gd name="connsiteY4" fmla="*/ 727788 h 727788"/>
                    <a:gd name="connsiteX5" fmla="*/ 1856791 w 1856791"/>
                    <a:gd name="connsiteY5" fmla="*/ 727788 h 727788"/>
                    <a:gd name="connsiteX6" fmla="*/ 1856791 w 1856791"/>
                    <a:gd name="connsiteY6" fmla="*/ 0 h 727788"/>
                    <a:gd name="connsiteX7" fmla="*/ 1007706 w 1856791"/>
                    <a:gd name="connsiteY7" fmla="*/ 0 h 727788"/>
                    <a:gd name="connsiteX0" fmla="*/ 1007706 w 1856791"/>
                    <a:gd name="connsiteY0" fmla="*/ 0 h 727788"/>
                    <a:gd name="connsiteX1" fmla="*/ 1007706 w 1856791"/>
                    <a:gd name="connsiteY1" fmla="*/ 401217 h 727788"/>
                    <a:gd name="connsiteX2" fmla="*/ 0 w 1856791"/>
                    <a:gd name="connsiteY2" fmla="*/ 550507 h 727788"/>
                    <a:gd name="connsiteX3" fmla="*/ 1007706 w 1856791"/>
                    <a:gd name="connsiteY3" fmla="*/ 578499 h 727788"/>
                    <a:gd name="connsiteX4" fmla="*/ 1007706 w 1856791"/>
                    <a:gd name="connsiteY4" fmla="*/ 727788 h 727788"/>
                    <a:gd name="connsiteX5" fmla="*/ 1856791 w 1856791"/>
                    <a:gd name="connsiteY5" fmla="*/ 727788 h 727788"/>
                    <a:gd name="connsiteX6" fmla="*/ 1856791 w 1856791"/>
                    <a:gd name="connsiteY6" fmla="*/ 0 h 727788"/>
                    <a:gd name="connsiteX7" fmla="*/ 1007706 w 1856791"/>
                    <a:gd name="connsiteY7" fmla="*/ 0 h 727788"/>
                    <a:gd name="connsiteX0" fmla="*/ 1007706 w 1856791"/>
                    <a:gd name="connsiteY0" fmla="*/ 0 h 727788"/>
                    <a:gd name="connsiteX1" fmla="*/ 1007706 w 1856791"/>
                    <a:gd name="connsiteY1" fmla="*/ 429208 h 727788"/>
                    <a:gd name="connsiteX2" fmla="*/ 0 w 1856791"/>
                    <a:gd name="connsiteY2" fmla="*/ 550507 h 727788"/>
                    <a:gd name="connsiteX3" fmla="*/ 1007706 w 1856791"/>
                    <a:gd name="connsiteY3" fmla="*/ 578499 h 727788"/>
                    <a:gd name="connsiteX4" fmla="*/ 1007706 w 1856791"/>
                    <a:gd name="connsiteY4" fmla="*/ 727788 h 727788"/>
                    <a:gd name="connsiteX5" fmla="*/ 1856791 w 1856791"/>
                    <a:gd name="connsiteY5" fmla="*/ 727788 h 727788"/>
                    <a:gd name="connsiteX6" fmla="*/ 1856791 w 1856791"/>
                    <a:gd name="connsiteY6" fmla="*/ 0 h 727788"/>
                    <a:gd name="connsiteX7" fmla="*/ 1007706 w 1856791"/>
                    <a:gd name="connsiteY7" fmla="*/ 0 h 727788"/>
                    <a:gd name="connsiteX0" fmla="*/ 961053 w 1810138"/>
                    <a:gd name="connsiteY0" fmla="*/ 0 h 979715"/>
                    <a:gd name="connsiteX1" fmla="*/ 961053 w 1810138"/>
                    <a:gd name="connsiteY1" fmla="*/ 429208 h 979715"/>
                    <a:gd name="connsiteX2" fmla="*/ 0 w 1810138"/>
                    <a:gd name="connsiteY2" fmla="*/ 979715 h 979715"/>
                    <a:gd name="connsiteX3" fmla="*/ 961053 w 1810138"/>
                    <a:gd name="connsiteY3" fmla="*/ 578499 h 979715"/>
                    <a:gd name="connsiteX4" fmla="*/ 961053 w 1810138"/>
                    <a:gd name="connsiteY4" fmla="*/ 727788 h 979715"/>
                    <a:gd name="connsiteX5" fmla="*/ 1810138 w 1810138"/>
                    <a:gd name="connsiteY5" fmla="*/ 727788 h 979715"/>
                    <a:gd name="connsiteX6" fmla="*/ 1810138 w 1810138"/>
                    <a:gd name="connsiteY6" fmla="*/ 0 h 979715"/>
                    <a:gd name="connsiteX7" fmla="*/ 961053 w 1810138"/>
                    <a:gd name="connsiteY7" fmla="*/ 0 h 979715"/>
                    <a:gd name="connsiteX0" fmla="*/ 662473 w 1511558"/>
                    <a:gd name="connsiteY0" fmla="*/ 0 h 839756"/>
                    <a:gd name="connsiteX1" fmla="*/ 662473 w 1511558"/>
                    <a:gd name="connsiteY1" fmla="*/ 429208 h 839756"/>
                    <a:gd name="connsiteX2" fmla="*/ 0 w 1511558"/>
                    <a:gd name="connsiteY2" fmla="*/ 839756 h 839756"/>
                    <a:gd name="connsiteX3" fmla="*/ 662473 w 1511558"/>
                    <a:gd name="connsiteY3" fmla="*/ 578499 h 839756"/>
                    <a:gd name="connsiteX4" fmla="*/ 662473 w 1511558"/>
                    <a:gd name="connsiteY4" fmla="*/ 727788 h 839756"/>
                    <a:gd name="connsiteX5" fmla="*/ 1511558 w 1511558"/>
                    <a:gd name="connsiteY5" fmla="*/ 727788 h 839756"/>
                    <a:gd name="connsiteX6" fmla="*/ 1511558 w 1511558"/>
                    <a:gd name="connsiteY6" fmla="*/ 0 h 839756"/>
                    <a:gd name="connsiteX7" fmla="*/ 662473 w 1511558"/>
                    <a:gd name="connsiteY7" fmla="*/ 0 h 839756"/>
                    <a:gd name="connsiteX0" fmla="*/ 747180 w 1596265"/>
                    <a:gd name="connsiteY0" fmla="*/ 0 h 727788"/>
                    <a:gd name="connsiteX1" fmla="*/ 747180 w 1596265"/>
                    <a:gd name="connsiteY1" fmla="*/ 429208 h 727788"/>
                    <a:gd name="connsiteX2" fmla="*/ 0 w 1596265"/>
                    <a:gd name="connsiteY2" fmla="*/ 78836 h 727788"/>
                    <a:gd name="connsiteX3" fmla="*/ 747180 w 1596265"/>
                    <a:gd name="connsiteY3" fmla="*/ 578499 h 727788"/>
                    <a:gd name="connsiteX4" fmla="*/ 747180 w 1596265"/>
                    <a:gd name="connsiteY4" fmla="*/ 727788 h 727788"/>
                    <a:gd name="connsiteX5" fmla="*/ 1596265 w 1596265"/>
                    <a:gd name="connsiteY5" fmla="*/ 727788 h 727788"/>
                    <a:gd name="connsiteX6" fmla="*/ 1596265 w 1596265"/>
                    <a:gd name="connsiteY6" fmla="*/ 0 h 727788"/>
                    <a:gd name="connsiteX7" fmla="*/ 747180 w 1596265"/>
                    <a:gd name="connsiteY7" fmla="*/ 0 h 727788"/>
                    <a:gd name="connsiteX0" fmla="*/ 549529 w 1398614"/>
                    <a:gd name="connsiteY0" fmla="*/ 0 h 727788"/>
                    <a:gd name="connsiteX1" fmla="*/ 549529 w 1398614"/>
                    <a:gd name="connsiteY1" fmla="*/ 429208 h 727788"/>
                    <a:gd name="connsiteX2" fmla="*/ 0 w 1398614"/>
                    <a:gd name="connsiteY2" fmla="*/ 520993 h 727788"/>
                    <a:gd name="connsiteX3" fmla="*/ 549529 w 1398614"/>
                    <a:gd name="connsiteY3" fmla="*/ 578499 h 727788"/>
                    <a:gd name="connsiteX4" fmla="*/ 549529 w 1398614"/>
                    <a:gd name="connsiteY4" fmla="*/ 727788 h 727788"/>
                    <a:gd name="connsiteX5" fmla="*/ 1398614 w 1398614"/>
                    <a:gd name="connsiteY5" fmla="*/ 727788 h 727788"/>
                    <a:gd name="connsiteX6" fmla="*/ 1398614 w 1398614"/>
                    <a:gd name="connsiteY6" fmla="*/ 0 h 727788"/>
                    <a:gd name="connsiteX7" fmla="*/ 549529 w 1398614"/>
                    <a:gd name="connsiteY7" fmla="*/ 0 h 727788"/>
                    <a:gd name="connsiteX0" fmla="*/ 520509 w 1369594"/>
                    <a:gd name="connsiteY0" fmla="*/ 0 h 818047"/>
                    <a:gd name="connsiteX1" fmla="*/ 520509 w 1369594"/>
                    <a:gd name="connsiteY1" fmla="*/ 429208 h 818047"/>
                    <a:gd name="connsiteX2" fmla="*/ 0 w 1369594"/>
                    <a:gd name="connsiteY2" fmla="*/ 818047 h 818047"/>
                    <a:gd name="connsiteX3" fmla="*/ 520509 w 1369594"/>
                    <a:gd name="connsiteY3" fmla="*/ 578499 h 818047"/>
                    <a:gd name="connsiteX4" fmla="*/ 520509 w 1369594"/>
                    <a:gd name="connsiteY4" fmla="*/ 727788 h 818047"/>
                    <a:gd name="connsiteX5" fmla="*/ 1369594 w 1369594"/>
                    <a:gd name="connsiteY5" fmla="*/ 727788 h 818047"/>
                    <a:gd name="connsiteX6" fmla="*/ 1369594 w 1369594"/>
                    <a:gd name="connsiteY6" fmla="*/ 0 h 818047"/>
                    <a:gd name="connsiteX7" fmla="*/ 520509 w 1369594"/>
                    <a:gd name="connsiteY7" fmla="*/ 0 h 818047"/>
                    <a:gd name="connsiteX0" fmla="*/ 307694 w 1156779"/>
                    <a:gd name="connsiteY0" fmla="*/ 0 h 727788"/>
                    <a:gd name="connsiteX1" fmla="*/ 307694 w 1156779"/>
                    <a:gd name="connsiteY1" fmla="*/ 429208 h 727788"/>
                    <a:gd name="connsiteX2" fmla="*/ 0 w 1156779"/>
                    <a:gd name="connsiteY2" fmla="*/ 714078 h 727788"/>
                    <a:gd name="connsiteX3" fmla="*/ 307694 w 1156779"/>
                    <a:gd name="connsiteY3" fmla="*/ 578499 h 727788"/>
                    <a:gd name="connsiteX4" fmla="*/ 307694 w 1156779"/>
                    <a:gd name="connsiteY4" fmla="*/ 727788 h 727788"/>
                    <a:gd name="connsiteX5" fmla="*/ 1156779 w 1156779"/>
                    <a:gd name="connsiteY5" fmla="*/ 727788 h 727788"/>
                    <a:gd name="connsiteX6" fmla="*/ 1156779 w 1156779"/>
                    <a:gd name="connsiteY6" fmla="*/ 0 h 727788"/>
                    <a:gd name="connsiteX7" fmla="*/ 307694 w 1156779"/>
                    <a:gd name="connsiteY7" fmla="*/ 0 h 727788"/>
                    <a:gd name="connsiteX0" fmla="*/ 394755 w 1243840"/>
                    <a:gd name="connsiteY0" fmla="*/ 0 h 727788"/>
                    <a:gd name="connsiteX1" fmla="*/ 394755 w 1243840"/>
                    <a:gd name="connsiteY1" fmla="*/ 429208 h 727788"/>
                    <a:gd name="connsiteX2" fmla="*/ 0 w 1243840"/>
                    <a:gd name="connsiteY2" fmla="*/ 469009 h 727788"/>
                    <a:gd name="connsiteX3" fmla="*/ 394755 w 1243840"/>
                    <a:gd name="connsiteY3" fmla="*/ 578499 h 727788"/>
                    <a:gd name="connsiteX4" fmla="*/ 394755 w 1243840"/>
                    <a:gd name="connsiteY4" fmla="*/ 727788 h 727788"/>
                    <a:gd name="connsiteX5" fmla="*/ 1243840 w 1243840"/>
                    <a:gd name="connsiteY5" fmla="*/ 727788 h 727788"/>
                    <a:gd name="connsiteX6" fmla="*/ 1243840 w 1243840"/>
                    <a:gd name="connsiteY6" fmla="*/ 0 h 727788"/>
                    <a:gd name="connsiteX7" fmla="*/ 394755 w 1243840"/>
                    <a:gd name="connsiteY7" fmla="*/ 0 h 727788"/>
                    <a:gd name="connsiteX0" fmla="*/ 394755 w 1243840"/>
                    <a:gd name="connsiteY0" fmla="*/ 0 h 727788"/>
                    <a:gd name="connsiteX1" fmla="*/ 394754 w 1243840"/>
                    <a:gd name="connsiteY1" fmla="*/ 481772 h 727788"/>
                    <a:gd name="connsiteX2" fmla="*/ 0 w 1243840"/>
                    <a:gd name="connsiteY2" fmla="*/ 469009 h 727788"/>
                    <a:gd name="connsiteX3" fmla="*/ 394755 w 1243840"/>
                    <a:gd name="connsiteY3" fmla="*/ 578499 h 727788"/>
                    <a:gd name="connsiteX4" fmla="*/ 394755 w 1243840"/>
                    <a:gd name="connsiteY4" fmla="*/ 727788 h 727788"/>
                    <a:gd name="connsiteX5" fmla="*/ 1243840 w 1243840"/>
                    <a:gd name="connsiteY5" fmla="*/ 727788 h 727788"/>
                    <a:gd name="connsiteX6" fmla="*/ 1243840 w 1243840"/>
                    <a:gd name="connsiteY6" fmla="*/ 0 h 727788"/>
                    <a:gd name="connsiteX7" fmla="*/ 394755 w 1243840"/>
                    <a:gd name="connsiteY7" fmla="*/ 0 h 727788"/>
                    <a:gd name="connsiteX0" fmla="*/ 320727 w 1169812"/>
                    <a:gd name="connsiteY0" fmla="*/ 0 h 727788"/>
                    <a:gd name="connsiteX1" fmla="*/ 320726 w 1169812"/>
                    <a:gd name="connsiteY1" fmla="*/ 481772 h 727788"/>
                    <a:gd name="connsiteX2" fmla="*/ 0 w 1169812"/>
                    <a:gd name="connsiteY2" fmla="*/ 376015 h 727788"/>
                    <a:gd name="connsiteX3" fmla="*/ 320727 w 1169812"/>
                    <a:gd name="connsiteY3" fmla="*/ 578499 h 727788"/>
                    <a:gd name="connsiteX4" fmla="*/ 320727 w 1169812"/>
                    <a:gd name="connsiteY4" fmla="*/ 727788 h 727788"/>
                    <a:gd name="connsiteX5" fmla="*/ 1169812 w 1169812"/>
                    <a:gd name="connsiteY5" fmla="*/ 727788 h 727788"/>
                    <a:gd name="connsiteX6" fmla="*/ 1169812 w 1169812"/>
                    <a:gd name="connsiteY6" fmla="*/ 0 h 727788"/>
                    <a:gd name="connsiteX7" fmla="*/ 320727 w 1169812"/>
                    <a:gd name="connsiteY7" fmla="*/ 0 h 72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69812" h="727788">
                      <a:moveTo>
                        <a:pt x="320727" y="0"/>
                      </a:moveTo>
                      <a:cubicBezTo>
                        <a:pt x="320727" y="160591"/>
                        <a:pt x="320726" y="321181"/>
                        <a:pt x="320726" y="481772"/>
                      </a:cubicBezTo>
                      <a:lnTo>
                        <a:pt x="0" y="376015"/>
                      </a:lnTo>
                      <a:lnTo>
                        <a:pt x="320727" y="578499"/>
                      </a:lnTo>
                      <a:lnTo>
                        <a:pt x="320727" y="727788"/>
                      </a:lnTo>
                      <a:lnTo>
                        <a:pt x="1169812" y="727788"/>
                      </a:lnTo>
                      <a:lnTo>
                        <a:pt x="1169812" y="0"/>
                      </a:lnTo>
                      <a:lnTo>
                        <a:pt x="32072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/>
                </a:p>
              </p:txBody>
            </p:sp>
            <p:sp>
              <p:nvSpPr>
                <p:cNvPr id="24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5693161" y="3257398"/>
                  <a:ext cx="1143891" cy="507433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600" b="1" i="1" dirty="0" smtClean="0">
                      <a:solidFill>
                        <a:schemeClr val="bg1"/>
                      </a:solidFill>
                      <a:latin typeface="+mj-lt"/>
                    </a:rPr>
                    <a:t>&lt;$X </a:t>
                  </a:r>
                  <a:r>
                    <a:rPr lang="en-US" sz="1600" b="1" dirty="0" smtClean="0">
                      <a:solidFill>
                        <a:schemeClr val="bg1"/>
                      </a:solidFill>
                      <a:latin typeface="+mj-lt"/>
                    </a:rPr>
                    <a:t/>
                  </a:r>
                  <a:br>
                    <a:rPr lang="en-US" sz="1600" b="1" dirty="0" smtClean="0">
                      <a:solidFill>
                        <a:schemeClr val="bg1"/>
                      </a:solidFill>
                      <a:latin typeface="+mj-lt"/>
                    </a:rPr>
                  </a:br>
                  <a:r>
                    <a:rPr lang="en-US" sz="1600" b="1" dirty="0" smtClean="0">
                      <a:solidFill>
                        <a:schemeClr val="bg1"/>
                      </a:solidFill>
                      <a:latin typeface="+mj-lt"/>
                    </a:rPr>
                    <a:t>in budget </a:t>
                  </a:r>
                  <a:br>
                    <a:rPr lang="en-US" sz="1600" b="1" dirty="0" smtClean="0">
                      <a:solidFill>
                        <a:schemeClr val="bg1"/>
                      </a:solidFill>
                      <a:latin typeface="+mj-lt"/>
                    </a:rPr>
                  </a:br>
                  <a:r>
                    <a:rPr lang="en-US" sz="1600" b="1" dirty="0" smtClean="0">
                      <a:solidFill>
                        <a:schemeClr val="bg1"/>
                      </a:solidFill>
                      <a:latin typeface="+mj-lt"/>
                    </a:rPr>
                    <a:t>reduction&gt;</a:t>
                  </a:r>
                  <a:endParaRPr lang="en-US" sz="1600" b="1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22" name="Right Brace 21"/>
              <p:cNvSpPr/>
              <p:nvPr/>
            </p:nvSpPr>
            <p:spPr>
              <a:xfrm rot="16200000">
                <a:off x="6309958" y="2492577"/>
                <a:ext cx="315313" cy="1786263"/>
              </a:xfrm>
              <a:prstGeom prst="rightBrace">
                <a:avLst>
                  <a:gd name="adj1" fmla="val 40151"/>
                  <a:gd name="adj2" fmla="val 50000"/>
                </a:avLst>
              </a:prstGeom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1449213" y="5469497"/>
              <a:ext cx="6008257" cy="16903"/>
            </a:xfrm>
            <a:prstGeom prst="line">
              <a:avLst/>
            </a:prstGeom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679314" y="1718846"/>
              <a:ext cx="2889958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+mj-lt"/>
                  <a:ea typeface="ＭＳ Ｐゴシック"/>
                </a:rPr>
                <a:t>Results of </a:t>
              </a:r>
              <a:r>
                <a:rPr lang="en-US" sz="1600" b="1" dirty="0" smtClean="0">
                  <a:solidFill>
                    <a:schemeClr val="bg1"/>
                  </a:solidFill>
                  <a:latin typeface="+mj-lt"/>
                  <a:ea typeface="ＭＳ Ｐゴシック"/>
                </a:rPr>
                <a:t>&lt;X&gt; TechStat Reviews</a:t>
              </a:r>
              <a:endParaRPr lang="en-US" sz="1600" b="1" dirty="0">
                <a:solidFill>
                  <a:schemeClr val="bg1"/>
                </a:solidFill>
                <a:latin typeface="+mj-lt"/>
                <a:ea typeface="ＭＳ Ｐゴシック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60520" y="2951640"/>
              <a:ext cx="640080" cy="870083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DC26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&lt;X&gt;</a:t>
              </a:r>
              <a:endParaRPr lang="en-US" sz="20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14600" y="5486400"/>
              <a:ext cx="13716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Proceeded with Minor Changes</a:t>
              </a:r>
              <a:endPara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4578086" y="3810000"/>
              <a:ext cx="984514" cy="0"/>
            </a:xfrm>
            <a:prstGeom prst="line">
              <a:avLst/>
            </a:prstGeom>
            <a:ln>
              <a:solidFill>
                <a:srgbClr val="FFC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olded Corner 27"/>
          <p:cNvSpPr/>
          <p:nvPr/>
        </p:nvSpPr>
        <p:spPr>
          <a:xfrm>
            <a:off x="7239000" y="152400"/>
            <a:ext cx="1752600" cy="762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This slide summarizes the outcomes of all reviews completed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TechStat</a:t>
            </a:r>
            <a:r>
              <a:rPr lang="en-US" dirty="0" smtClean="0"/>
              <a:t> Reviews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 descr="Table Template for Before and After for&#10;Governance&#10;Usability&#10;Enterprise Architecture&#10;Mainframe/ Server&#10;Lifecycle Costs" title="Before and After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942502"/>
              </p:ext>
            </p:extLst>
          </p:nvPr>
        </p:nvGraphicFramePr>
        <p:xfrm>
          <a:off x="304800" y="2318657"/>
          <a:ext cx="8382000" cy="2286000"/>
        </p:xfrm>
        <a:graphic>
          <a:graphicData uri="http://schemas.openxmlformats.org/drawingml/2006/table">
            <a:tbl>
              <a:tblPr firstRow="1" bandRow="1">
                <a:effectLst/>
                <a:tableStyleId>{6E25E649-3F16-4E02-A733-19D2CDBF48F0}</a:tableStyleId>
              </a:tblPr>
              <a:tblGrid>
                <a:gridCol w="1676400"/>
                <a:gridCol w="3124200"/>
                <a:gridCol w="3581400"/>
              </a:tblGrid>
              <a:tr h="424543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buFontTx/>
                        <a:buNone/>
                      </a:pPr>
                      <a:endParaRPr lang="en-US" sz="2400" b="1" kern="1200" cap="small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buFontTx/>
                        <a:buNone/>
                      </a:pPr>
                      <a:r>
                        <a:rPr lang="en-US" sz="2000" b="1" kern="1200" cap="small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Before</a:t>
                      </a:r>
                      <a:endParaRPr lang="en-US" sz="2000" b="1" kern="1200" cap="small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buFontTx/>
                        <a:buNone/>
                      </a:pPr>
                      <a:r>
                        <a:rPr lang="en-US" sz="2000" b="1" kern="1200" cap="small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endParaRPr lang="en-US" sz="2000" b="1" kern="1200" cap="small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Governance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Usability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873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Enterprise Architecture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endParaRPr lang="en-US" sz="120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873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Mainframe / Server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2873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Lifecycle costs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$XM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$XM</a:t>
                      </a:r>
                    </a:p>
                  </a:txBody>
                  <a:tcPr marT="91440" marB="9144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1524000"/>
            <a:ext cx="8229600" cy="762000"/>
          </a:xfrm>
          <a:prstGeom prst="rect">
            <a:avLst/>
          </a:prstGeom>
          <a:noFill/>
          <a:ln w="12700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 dirty="0"/>
              <a:t>Issue: </a:t>
            </a:r>
            <a:r>
              <a:rPr lang="en-US" sz="2000" dirty="0" smtClean="0"/>
              <a:t>&lt;plain language thesis&gt;</a:t>
            </a:r>
            <a:endParaRPr lang="en-US" sz="2000" dirty="0"/>
          </a:p>
        </p:txBody>
      </p:sp>
      <p:graphicFrame>
        <p:nvGraphicFramePr>
          <p:cNvPr id="9" name="Table 8" descr="Outcome needed for TechStats" title="Outcom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758575"/>
              </p:ext>
            </p:extLst>
          </p:nvPr>
        </p:nvGraphicFramePr>
        <p:xfrm>
          <a:off x="478972" y="5905204"/>
          <a:ext cx="8229600" cy="952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952796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0" i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Outcome: </a:t>
                      </a:r>
                      <a:r>
                        <a:rPr kumimoji="0" lang="en-US" sz="2000" b="0" i="0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&lt;Plain language outcome</a:t>
                      </a:r>
                      <a:r>
                        <a:rPr kumimoji="0" lang="en-US" sz="2000" b="0" i="0" kern="1200" baseline="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of TechStat review, </a:t>
                      </a:r>
                    </a:p>
                    <a:p>
                      <a:pPr algn="ctr"/>
                      <a:r>
                        <a:rPr kumimoji="0" lang="en-US" sz="2000" b="0" i="0" kern="1200" baseline="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follow up memo, and improvement plan&gt;</a:t>
                      </a:r>
                      <a:endParaRPr kumimoji="0" lang="en-US" sz="2000" b="0" i="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1219200"/>
            <a:ext cx="9144000" cy="76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>
            <a:off x="6781800" y="152400"/>
            <a:ext cx="2209800" cy="9144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Each investment reviewed during a TechStat should have a slide that summarizes the outcome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52400" y="152400"/>
            <a:ext cx="966787" cy="842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  <p:sp>
        <p:nvSpPr>
          <p:cNvPr id="13" name="Folded Corner 12"/>
          <p:cNvSpPr/>
          <p:nvPr/>
        </p:nvSpPr>
        <p:spPr>
          <a:xfrm>
            <a:off x="152400" y="5181600"/>
            <a:ext cx="1676400" cy="762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Outcome categories are specific to the investment reviewed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381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&lt;Investment Name&gt;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Investment to… &lt;plain language of investment objectives&gt;		</a:t>
            </a:r>
            <a:endParaRPr lang="en-US" sz="1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162</Words>
  <Application>Microsoft Office PowerPoint</Application>
  <PresentationFormat>On-screen Show (4:3)</PresentationFormat>
  <Paragraphs>44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TechStat</vt:lpstr>
      <vt:lpstr>TechStat Reviews</vt:lpstr>
      <vt:lpstr>&lt;Investment Name&gt;  Investment to… &lt;plain language of investment objectives&gt;  </vt:lpstr>
    </vt:vector>
  </TitlesOfParts>
  <Company>OMB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 Isaacman Astles</dc:creator>
  <cp:lastModifiedBy>Baer, Natalie</cp:lastModifiedBy>
  <cp:revision>16</cp:revision>
  <dcterms:created xsi:type="dcterms:W3CDTF">2010-12-29T18:16:57Z</dcterms:created>
  <dcterms:modified xsi:type="dcterms:W3CDTF">2011-02-01T21:17:36Z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