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523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2" r:id="rId3"/>
    <p:sldId id="284" r:id="rId4"/>
    <p:sldId id="288" r:id="rId5"/>
    <p:sldId id="280" r:id="rId6"/>
    <p:sldId id="279" r:id="rId7"/>
    <p:sldId id="290" r:id="rId8"/>
    <p:sldId id="292" r:id="rId9"/>
    <p:sldId id="293" r:id="rId10"/>
    <p:sldId id="302" r:id="rId11"/>
    <p:sldId id="294" r:id="rId12"/>
    <p:sldId id="296" r:id="rId13"/>
    <p:sldId id="297" r:id="rId14"/>
    <p:sldId id="299" r:id="rId15"/>
    <p:sldId id="268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A2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91" autoAdjust="0"/>
    <p:restoredTop sz="85464" autoAdjust="0"/>
  </p:normalViewPr>
  <p:slideViewPr>
    <p:cSldViewPr snapToGrid="0">
      <p:cViewPr>
        <p:scale>
          <a:sx n="72" d="100"/>
          <a:sy n="72" d="100"/>
        </p:scale>
        <p:origin x="-70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-2088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sfomb01\ipt\TechStat\Natural%20Resources\Interior\Interior_Analysis_031510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sfomb01\ipt\TechStat\General%20Government\DOJ\DOJ%20NGI\Biometrics%20Analysis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sfomb01\ipt\TechStat\General%20Government\DOJ\DOJ%20NGI\Biometrics%20Analysis.xlsx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sfomb01\ipt\TechStat\General%20Government\DOJ\DOJ%20NGI\Biometrics%20Analysis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v>Complete</c:v>
          </c:tx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Sheet1!$B$2:$B$3</c:f>
              <c:strCache>
                <c:ptCount val="2"/>
                <c:pt idx="0">
                  <c:v>Requirements
Delivered</c:v>
                </c:pt>
                <c:pt idx="1">
                  <c:v>Time Elapsed
&lt;…&gt;</c:v>
                </c:pt>
              </c:strCache>
            </c:strRef>
          </c:cat>
          <c:val>
            <c:numRef>
              <c:f>Sheet1!$C$2:$C$3</c:f>
              <c:numCache>
                <c:formatCode>0%</c:formatCode>
                <c:ptCount val="2"/>
                <c:pt idx="0">
                  <c:v>0.35000000000000031</c:v>
                </c:pt>
                <c:pt idx="1">
                  <c:v>0.8</c:v>
                </c:pt>
              </c:numCache>
            </c:numRef>
          </c:val>
        </c:ser>
        <c:ser>
          <c:idx val="1"/>
          <c:order val="1"/>
          <c:tx>
            <c:v>Remaining</c:v>
          </c:tx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Sheet1!$B$2:$B$3</c:f>
              <c:strCache>
                <c:ptCount val="2"/>
                <c:pt idx="0">
                  <c:v>Requirements
Delivered</c:v>
                </c:pt>
                <c:pt idx="1">
                  <c:v>Time Elapsed
&lt;…&gt;</c:v>
                </c:pt>
              </c:strCache>
            </c:strRef>
          </c:cat>
          <c:val>
            <c:numRef>
              <c:f>Sheet1!$D$2:$D$3</c:f>
              <c:numCache>
                <c:formatCode>0%</c:formatCode>
                <c:ptCount val="2"/>
                <c:pt idx="0">
                  <c:v>0.65000000000000091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105920"/>
        <c:axId val="45107456"/>
      </c:barChart>
      <c:catAx>
        <c:axId val="4510592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107456"/>
        <c:crosses val="autoZero"/>
        <c:auto val="1"/>
        <c:lblAlgn val="ctr"/>
        <c:lblOffset val="100"/>
        <c:noMultiLvlLbl val="0"/>
      </c:catAx>
      <c:valAx>
        <c:axId val="45107456"/>
        <c:scaling>
          <c:orientation val="minMax"/>
          <c:max val="1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45105920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86300563998970392"/>
          <c:y val="0.62369798615884287"/>
          <c:w val="0.12703059177591616"/>
          <c:h val="0.2182669583139651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150468510276781"/>
          <c:y val="2.7777777777777988E-2"/>
          <c:w val="0.88634824028639025"/>
          <c:h val="0.80674394867308541"/>
        </c:manualLayout>
      </c:layout>
      <c:lineChart>
        <c:grouping val="standard"/>
        <c:varyColors val="0"/>
        <c:ser>
          <c:idx val="1"/>
          <c:order val="0"/>
          <c:spPr>
            <a:ln w="47625">
              <a:solidFill>
                <a:schemeClr val="tx1"/>
              </a:solidFill>
            </a:ln>
          </c:spPr>
          <c:marker>
            <c:symbol val="none"/>
          </c:marker>
          <c:dPt>
            <c:idx val="5"/>
            <c:bubble3D val="0"/>
            <c:spPr>
              <a:ln w="47625">
                <a:solidFill>
                  <a:schemeClr val="tx1"/>
                </a:solidFill>
                <a:tailEnd type="triangle"/>
              </a:ln>
            </c:spPr>
          </c:dPt>
          <c:cat>
            <c:numRef>
              <c:f>'BY11 SummSpending'!$B$6:$G$6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'BY11 SummSpending'!$B$8:$G$8</c:f>
              <c:numCache>
                <c:formatCode>_("$"* #,##0_);_("$"* \(#,##0\);_("$"* "-"??_);_(@_)</c:formatCode>
                <c:ptCount val="6"/>
                <c:pt idx="0">
                  <c:v>11.352000000000036</c:v>
                </c:pt>
                <c:pt idx="1">
                  <c:v>11.435</c:v>
                </c:pt>
                <c:pt idx="2">
                  <c:v>14.108000000000001</c:v>
                </c:pt>
                <c:pt idx="3">
                  <c:v>11.695</c:v>
                </c:pt>
                <c:pt idx="4">
                  <c:v>11.83</c:v>
                </c:pt>
                <c:pt idx="5">
                  <c:v>17.123000000000001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1149952"/>
        <c:axId val="151176320"/>
      </c:lineChart>
      <c:catAx>
        <c:axId val="1511499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51176320"/>
        <c:crosses val="autoZero"/>
        <c:auto val="1"/>
        <c:lblAlgn val="ctr"/>
        <c:lblOffset val="100"/>
        <c:noMultiLvlLbl val="0"/>
      </c:catAx>
      <c:valAx>
        <c:axId val="151176320"/>
        <c:scaling>
          <c:orientation val="minMax"/>
          <c:min val="6"/>
        </c:scaling>
        <c:delete val="1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one"/>
        <c:crossAx val="151149952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 dirty="0" err="1"/>
              <a:t>Rebaseline</a:t>
            </a:r>
            <a:r>
              <a:rPr lang="en-US" sz="2000" baseline="0" dirty="0"/>
              <a:t> History and Cost </a:t>
            </a:r>
            <a:r>
              <a:rPr lang="en-US" sz="2000" baseline="0" dirty="0" smtClean="0"/>
              <a:t>Growth</a:t>
            </a:r>
            <a:endParaRPr lang="en-US" sz="20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344906179403041"/>
          <c:y val="0.17231441048034982"/>
          <c:w val="0.85987910534654433"/>
          <c:h val="0.63276438698437865"/>
        </c:manualLayout>
      </c:layout>
      <c:lineChart>
        <c:grouping val="standard"/>
        <c:varyColors val="0"/>
        <c:ser>
          <c:idx val="0"/>
          <c:order val="0"/>
          <c:spPr>
            <a:ln w="38100"/>
          </c:spPr>
          <c:marker>
            <c:spPr>
              <a:ln w="38100"/>
            </c:spPr>
          </c:marker>
          <c:dLbls>
            <c:dLbl>
              <c:idx val="0"/>
              <c:layout>
                <c:manualLayout>
                  <c:x val="-5.0894596028372825E-2"/>
                  <c:y val="-5.15574963609897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9.4504979496192895E-2"/>
                  <c:y val="-6.02911208151385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numFmt formatCode="&quot;$&quot;#,##0" sourceLinked="0"/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RebaselineGrf!$B$3:$B$7</c:f>
              <c:numCache>
                <c:formatCode>m/d/yyyy</c:formatCode>
                <c:ptCount val="5"/>
                <c:pt idx="0">
                  <c:v>39995</c:v>
                </c:pt>
                <c:pt idx="1">
                  <c:v>40046</c:v>
                </c:pt>
                <c:pt idx="2">
                  <c:v>40049</c:v>
                </c:pt>
                <c:pt idx="3">
                  <c:v>40078</c:v>
                </c:pt>
                <c:pt idx="4">
                  <c:v>40136</c:v>
                </c:pt>
              </c:numCache>
            </c:numRef>
          </c:cat>
          <c:val>
            <c:numRef>
              <c:f>RebaselineGrf!$C$3:$C$7</c:f>
              <c:numCache>
                <c:formatCode>General</c:formatCode>
                <c:ptCount val="5"/>
                <c:pt idx="0">
                  <c:v>1200</c:v>
                </c:pt>
                <c:pt idx="1">
                  <c:v>1200</c:v>
                </c:pt>
                <c:pt idx="2">
                  <c:v>1200</c:v>
                </c:pt>
                <c:pt idx="3">
                  <c:v>1400</c:v>
                </c:pt>
                <c:pt idx="4">
                  <c:v>1500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240960"/>
        <c:axId val="33242496"/>
      </c:lineChart>
      <c:dateAx>
        <c:axId val="33240960"/>
        <c:scaling>
          <c:orientation val="minMax"/>
          <c:max val="40148"/>
        </c:scaling>
        <c:delete val="1"/>
        <c:axPos val="b"/>
        <c:numFmt formatCode="[$-409]mmmm\-yy;@" sourceLinked="0"/>
        <c:majorTickMark val="out"/>
        <c:minorTickMark val="none"/>
        <c:tickLblPos val="none"/>
        <c:crossAx val="33242496"/>
        <c:crosses val="autoZero"/>
        <c:auto val="1"/>
        <c:lblOffset val="100"/>
        <c:baseTimeUnit val="days"/>
      </c:dateAx>
      <c:valAx>
        <c:axId val="33242496"/>
        <c:scaling>
          <c:orientation val="minMax"/>
          <c:min val="1000"/>
        </c:scaling>
        <c:delete val="1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Lifecycle</a:t>
                </a:r>
                <a:r>
                  <a:rPr lang="en-US" sz="1200" baseline="0"/>
                  <a:t> Cost of Investment ($ Millions)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1.4411919045591946E-2"/>
              <c:y val="0.18975185962016791"/>
            </c:manualLayout>
          </c:layout>
          <c:overlay val="0"/>
        </c:title>
        <c:numFmt formatCode="&quot;$&quot;#,##0" sourceLinked="0"/>
        <c:majorTickMark val="out"/>
        <c:minorTickMark val="none"/>
        <c:tickLblPos val="none"/>
        <c:crossAx val="3324096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>
        <a:lumMod val="95000"/>
      </a:schemeClr>
    </a:solidFill>
    <a:ln>
      <a:solidFill>
        <a:schemeClr val="tx1"/>
      </a:solidFill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en-US" sz="2000" baseline="0" dirty="0" smtClean="0"/>
              <a:t> Estimated DME Duration </a:t>
            </a:r>
            <a:r>
              <a:rPr lang="en-US" sz="2000" baseline="0" dirty="0"/>
              <a:t>by Submission Year</a:t>
            </a:r>
            <a:endParaRPr lang="en-US" sz="20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3"/>
          <c:order val="0"/>
          <c:tx>
            <c:strRef>
              <c:f>MilestoneGrf!$F$3</c:f>
              <c:strCache>
                <c:ptCount val="1"/>
                <c:pt idx="0">
                  <c:v>BY 2008 Submission</c:v>
                </c:pt>
              </c:strCache>
            </c:strRef>
          </c:tx>
          <c:invertIfNegative val="0"/>
          <c:val>
            <c:numRef>
              <c:f>MilestoneGrf!$F$5</c:f>
              <c:numCache>
                <c:formatCode>0</c:formatCode>
                <c:ptCount val="1"/>
                <c:pt idx="0">
                  <c:v>2010</c:v>
                </c:pt>
              </c:numCache>
            </c:numRef>
          </c:val>
        </c:ser>
        <c:ser>
          <c:idx val="2"/>
          <c:order val="1"/>
          <c:tx>
            <c:strRef>
              <c:f>MilestoneGrf!$E$3</c:f>
              <c:strCache>
                <c:ptCount val="1"/>
                <c:pt idx="0">
                  <c:v>BY 2009 Submission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MilestoneGrf!$B$5</c:f>
              <c:strCache>
                <c:ptCount val="1"/>
                <c:pt idx="0">
                  <c:v>NGI</c:v>
                </c:pt>
              </c:strCache>
            </c:strRef>
          </c:cat>
          <c:val>
            <c:numRef>
              <c:f>MilestoneGrf!$E$5</c:f>
              <c:numCache>
                <c:formatCode>0</c:formatCode>
                <c:ptCount val="1"/>
                <c:pt idx="0">
                  <c:v>2012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1"/>
        <c:overlap val="-25"/>
        <c:axId val="157079040"/>
        <c:axId val="157080576"/>
      </c:barChart>
      <c:catAx>
        <c:axId val="157079040"/>
        <c:scaling>
          <c:orientation val="minMax"/>
        </c:scaling>
        <c:delete val="1"/>
        <c:axPos val="b"/>
        <c:majorTickMark val="out"/>
        <c:minorTickMark val="none"/>
        <c:tickLblPos val="none"/>
        <c:crossAx val="157080576"/>
        <c:crosses val="autoZero"/>
        <c:auto val="1"/>
        <c:lblAlgn val="ctr"/>
        <c:lblOffset val="100"/>
        <c:noMultiLvlLbl val="0"/>
      </c:catAx>
      <c:valAx>
        <c:axId val="157080576"/>
        <c:scaling>
          <c:orientation val="minMax"/>
          <c:max val="2015"/>
          <c:min val="2005"/>
        </c:scaling>
        <c:delete val="1"/>
        <c:axPos val="l"/>
        <c:majorGridlines/>
        <c:numFmt formatCode="0" sourceLinked="1"/>
        <c:majorTickMark val="out"/>
        <c:minorTickMark val="none"/>
        <c:tickLblPos val="none"/>
        <c:crossAx val="157079040"/>
        <c:crosses val="autoZero"/>
        <c:crossBetween val="between"/>
        <c:majorUnit val="2"/>
      </c:valAx>
    </c:plotArea>
    <c:legend>
      <c:legendPos val="b"/>
      <c:layout>
        <c:manualLayout>
          <c:xMode val="edge"/>
          <c:yMode val="edge"/>
          <c:x val="9.695982917389602E-2"/>
          <c:y val="0.91540515450835824"/>
          <c:w val="0.9"/>
          <c:h val="6.4238611394949824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>
      <a:solidFill>
        <a:schemeClr val="tx1"/>
      </a:solidFill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baseline="0" dirty="0" smtClean="0"/>
              <a:t>Spending </a:t>
            </a:r>
            <a:r>
              <a:rPr lang="en-US" baseline="0" dirty="0"/>
              <a:t>as Reflected in Two Versions </a:t>
            </a:r>
            <a:r>
              <a:rPr lang="en-US" baseline="0" dirty="0" smtClean="0"/>
              <a:t>Exhibit </a:t>
            </a:r>
            <a:r>
              <a:rPr lang="en-US" baseline="0" dirty="0"/>
              <a:t>300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UPIPromptSpendingTables2011!$D$23</c:f>
              <c:strCache>
                <c:ptCount val="1"/>
                <c:pt idx="0">
                  <c:v>Acquisition</c:v>
                </c:pt>
              </c:strCache>
            </c:strRef>
          </c:tx>
          <c:invertIfNegative val="0"/>
          <c:cat>
            <c:strRef>
              <c:f>UPIPromptSpendingTables2011!$B$13:$C$13</c:f>
              <c:strCache>
                <c:ptCount val="2"/>
                <c:pt idx="0">
                  <c:v>September 2009</c:v>
                </c:pt>
                <c:pt idx="1">
                  <c:v>March 2010</c:v>
                </c:pt>
              </c:strCache>
            </c:strRef>
          </c:cat>
          <c:val>
            <c:numRef>
              <c:f>UPIPromptSpendingTables2011!$B$23:$C$23</c:f>
              <c:numCache>
                <c:formatCode>General</c:formatCode>
                <c:ptCount val="2"/>
                <c:pt idx="0">
                  <c:v>142.809</c:v>
                </c:pt>
                <c:pt idx="1">
                  <c:v>170.90600000000001</c:v>
                </c:pt>
              </c:numCache>
            </c:numRef>
          </c:val>
        </c:ser>
        <c:ser>
          <c:idx val="2"/>
          <c:order val="1"/>
          <c:tx>
            <c:strRef>
              <c:f>UPIPromptSpendingTables2011!$D$31</c:f>
              <c:strCache>
                <c:ptCount val="1"/>
                <c:pt idx="0">
                  <c:v>Maintenance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UPIPromptSpendingTables2011!$B$13:$C$13</c:f>
              <c:strCache>
                <c:ptCount val="2"/>
                <c:pt idx="0">
                  <c:v>September 2009</c:v>
                </c:pt>
                <c:pt idx="1">
                  <c:v>March 2010</c:v>
                </c:pt>
              </c:strCache>
            </c:strRef>
          </c:cat>
          <c:val>
            <c:numRef>
              <c:f>UPIPromptSpendingTables2011!$B$31:$C$31</c:f>
              <c:numCache>
                <c:formatCode>General</c:formatCode>
                <c:ptCount val="2"/>
                <c:pt idx="0">
                  <c:v>46.787000000000006</c:v>
                </c:pt>
                <c:pt idx="1">
                  <c:v>32.475000000000001</c:v>
                </c:pt>
              </c:numCache>
            </c:numRef>
          </c:val>
        </c:ser>
        <c:ser>
          <c:idx val="0"/>
          <c:order val="2"/>
          <c:tx>
            <c:strRef>
              <c:f>UPIPromptSpendingTables2011!$D$15</c:f>
              <c:strCache>
                <c:ptCount val="1"/>
                <c:pt idx="0">
                  <c:v>Planning</c:v>
                </c:pt>
              </c:strCache>
            </c:strRef>
          </c:tx>
          <c:invertIfNegative val="0"/>
          <c:cat>
            <c:strRef>
              <c:f>UPIPromptSpendingTables2011!$B$13:$C$13</c:f>
              <c:strCache>
                <c:ptCount val="2"/>
                <c:pt idx="0">
                  <c:v>September 2009</c:v>
                </c:pt>
                <c:pt idx="1">
                  <c:v>March 2010</c:v>
                </c:pt>
              </c:strCache>
            </c:strRef>
          </c:cat>
          <c:val>
            <c:numRef>
              <c:f>UPIPromptSpendingTables2011!$B$15:$C$15</c:f>
              <c:numCache>
                <c:formatCode>General</c:formatCode>
                <c:ptCount val="2"/>
                <c:pt idx="0">
                  <c:v>4.3619999999999965</c:v>
                </c:pt>
                <c:pt idx="1">
                  <c:v>4.8149999999999844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7420160"/>
        <c:axId val="157430528"/>
      </c:barChart>
      <c:catAx>
        <c:axId val="15742016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baseline="0" dirty="0" smtClean="0"/>
                  <a:t>BY11 300 </a:t>
                </a:r>
                <a:r>
                  <a:rPr lang="en-US" sz="1200" baseline="0" dirty="0"/>
                  <a:t>Submission</a:t>
                </a:r>
                <a:endParaRPr lang="en-US" sz="1200" dirty="0"/>
              </a:p>
            </c:rich>
          </c:tx>
          <c:layout/>
          <c:overlay val="0"/>
        </c:title>
        <c:numFmt formatCode="@" sourceLinked="1"/>
        <c:majorTickMark val="out"/>
        <c:minorTickMark val="none"/>
        <c:tickLblPos val="none"/>
        <c:crossAx val="157430528"/>
        <c:crosses val="autoZero"/>
        <c:auto val="1"/>
        <c:lblAlgn val="ctr"/>
        <c:lblOffset val="100"/>
        <c:noMultiLvlLbl val="0"/>
      </c:catAx>
      <c:valAx>
        <c:axId val="157430528"/>
        <c:scaling>
          <c:orientation val="minMax"/>
          <c:min val="100"/>
        </c:scaling>
        <c:delete val="1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Dollars</a:t>
                </a:r>
                <a:r>
                  <a:rPr lang="en-US" sz="1200" baseline="0"/>
                  <a:t> in $ Millions</a:t>
                </a:r>
                <a:endParaRPr lang="en-US" sz="1200"/>
              </a:p>
            </c:rich>
          </c:tx>
          <c:layout/>
          <c:overlay val="0"/>
        </c:title>
        <c:numFmt formatCode="&quot;$&quot;#,##0" sourceLinked="0"/>
        <c:majorTickMark val="out"/>
        <c:minorTickMark val="none"/>
        <c:tickLblPos val="none"/>
        <c:crossAx val="1574201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FB0AD4-50A4-4200-86EC-B7A80D7964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5AB060-B465-4C4D-B7CF-6B613F2C1E59}">
      <dgm:prSet phldrT="[Text]" custT="1"/>
      <dgm:spPr/>
      <dgm:t>
        <a:bodyPr/>
        <a:lstStyle/>
        <a:p>
          <a:r>
            <a:rPr lang="en-US" sz="1800" b="1" dirty="0" smtClean="0"/>
            <a:t>1</a:t>
          </a:r>
          <a:r>
            <a:rPr lang="en-US" sz="1800" b="1" baseline="30000" dirty="0" smtClean="0"/>
            <a:t>st</a:t>
          </a:r>
          <a:r>
            <a:rPr lang="en-US" sz="1800" b="1" dirty="0" smtClean="0"/>
            <a:t> Rebaseline</a:t>
          </a:r>
          <a:endParaRPr lang="en-US" sz="1800" b="1" dirty="0"/>
        </a:p>
      </dgm:t>
    </dgm:pt>
    <dgm:pt modelId="{DD67D7D7-A144-41AA-A78D-A4F47CF933CB}" type="parTrans" cxnId="{1E67D0C6-0345-4362-B2E0-A5901CFC546E}">
      <dgm:prSet/>
      <dgm:spPr/>
      <dgm:t>
        <a:bodyPr/>
        <a:lstStyle/>
        <a:p>
          <a:endParaRPr lang="en-US"/>
        </a:p>
      </dgm:t>
    </dgm:pt>
    <dgm:pt modelId="{27C3E365-0DC5-4E39-AA83-C8465E34FB4C}" type="sibTrans" cxnId="{1E67D0C6-0345-4362-B2E0-A5901CFC546E}">
      <dgm:prSet/>
      <dgm:spPr/>
      <dgm:t>
        <a:bodyPr/>
        <a:lstStyle/>
        <a:p>
          <a:endParaRPr lang="en-US"/>
        </a:p>
      </dgm:t>
    </dgm:pt>
    <dgm:pt modelId="{F4917D1F-1C02-4BDC-A468-9B932BFCF918}">
      <dgm:prSet phldrT="[Text]"/>
      <dgm:spPr/>
      <dgm:t>
        <a:bodyPr/>
        <a:lstStyle/>
        <a:p>
          <a:r>
            <a:rPr lang="en-US" b="1" dirty="0" smtClean="0"/>
            <a:t>Impact</a:t>
          </a:r>
          <a:endParaRPr lang="en-US" b="1" dirty="0"/>
        </a:p>
      </dgm:t>
    </dgm:pt>
    <dgm:pt modelId="{12ED3ADB-B241-4C4D-96B0-3F9E7ADD0F8D}" type="parTrans" cxnId="{2DEA8235-4F91-4B4B-A94F-CAFF2D72DEA8}">
      <dgm:prSet/>
      <dgm:spPr/>
      <dgm:t>
        <a:bodyPr/>
        <a:lstStyle/>
        <a:p>
          <a:endParaRPr lang="en-US"/>
        </a:p>
      </dgm:t>
    </dgm:pt>
    <dgm:pt modelId="{E1662355-DCD8-4B87-9DA5-06D4CD63910A}" type="sibTrans" cxnId="{2DEA8235-4F91-4B4B-A94F-CAFF2D72DEA8}">
      <dgm:prSet/>
      <dgm:spPr/>
      <dgm:t>
        <a:bodyPr/>
        <a:lstStyle/>
        <a:p>
          <a:endParaRPr lang="en-US"/>
        </a:p>
      </dgm:t>
    </dgm:pt>
    <dgm:pt modelId="{68FBD8DF-7F93-4DB4-BD51-E8E12CE59AAE}">
      <dgm:prSet phldrT="[Text]"/>
      <dgm:spPr/>
      <dgm:t>
        <a:bodyPr/>
        <a:lstStyle/>
        <a:p>
          <a:r>
            <a:rPr lang="en-US" b="1" dirty="0" smtClean="0"/>
            <a:t>&lt;…&gt; </a:t>
          </a:r>
          <a:r>
            <a:rPr lang="en-US" dirty="0" smtClean="0"/>
            <a:t>month delay</a:t>
          </a:r>
          <a:endParaRPr lang="en-US" dirty="0"/>
        </a:p>
      </dgm:t>
    </dgm:pt>
    <dgm:pt modelId="{9E76D2F3-D406-414A-987D-4C3DE68E993C}" type="parTrans" cxnId="{DB2FCC3B-3F9D-4729-AE50-E2EE73F85C1F}">
      <dgm:prSet/>
      <dgm:spPr/>
      <dgm:t>
        <a:bodyPr/>
        <a:lstStyle/>
        <a:p>
          <a:endParaRPr lang="en-US"/>
        </a:p>
      </dgm:t>
    </dgm:pt>
    <dgm:pt modelId="{B5A9FE03-B408-45DA-A74E-E685E91D5FCD}" type="sibTrans" cxnId="{DB2FCC3B-3F9D-4729-AE50-E2EE73F85C1F}">
      <dgm:prSet/>
      <dgm:spPr/>
      <dgm:t>
        <a:bodyPr/>
        <a:lstStyle/>
        <a:p>
          <a:endParaRPr lang="en-US"/>
        </a:p>
      </dgm:t>
    </dgm:pt>
    <dgm:pt modelId="{01F9BE32-E799-4911-A456-2A234586F4AE}">
      <dgm:prSet phldrT="[Text]" custT="1"/>
      <dgm:spPr/>
      <dgm:t>
        <a:bodyPr/>
        <a:lstStyle/>
        <a:p>
          <a:r>
            <a:rPr lang="en-US" sz="2000" b="1" dirty="0" smtClean="0"/>
            <a:t>2</a:t>
          </a:r>
          <a:r>
            <a:rPr lang="en-US" sz="2000" b="1" baseline="30000" dirty="0" smtClean="0"/>
            <a:t>nd</a:t>
          </a:r>
          <a:r>
            <a:rPr lang="en-US" sz="2000" b="1" dirty="0" smtClean="0"/>
            <a:t> Rebaseline </a:t>
          </a:r>
          <a:r>
            <a:rPr lang="en-US" sz="1600" b="0" i="1" dirty="0" smtClean="0"/>
            <a:t>(unreported)</a:t>
          </a:r>
          <a:endParaRPr lang="en-US" sz="1800" b="0" i="1" dirty="0"/>
        </a:p>
      </dgm:t>
    </dgm:pt>
    <dgm:pt modelId="{813FBE1A-6FD8-40CC-B3CE-81908307F4FC}" type="parTrans" cxnId="{FF31FF32-EAC3-4A80-AAD7-154BE646CFC8}">
      <dgm:prSet/>
      <dgm:spPr/>
      <dgm:t>
        <a:bodyPr/>
        <a:lstStyle/>
        <a:p>
          <a:endParaRPr lang="en-US"/>
        </a:p>
      </dgm:t>
    </dgm:pt>
    <dgm:pt modelId="{FF2C96B9-F01C-4D13-BB96-DE34A5640477}" type="sibTrans" cxnId="{FF31FF32-EAC3-4A80-AAD7-154BE646CFC8}">
      <dgm:prSet/>
      <dgm:spPr/>
      <dgm:t>
        <a:bodyPr/>
        <a:lstStyle/>
        <a:p>
          <a:endParaRPr lang="en-US"/>
        </a:p>
      </dgm:t>
    </dgm:pt>
    <dgm:pt modelId="{B34148CD-C115-414B-B8BF-BCF966C97190}">
      <dgm:prSet phldrT="[Text]"/>
      <dgm:spPr/>
      <dgm:t>
        <a:bodyPr/>
        <a:lstStyle/>
        <a:p>
          <a:r>
            <a:rPr lang="en-US" b="1" dirty="0" smtClean="0"/>
            <a:t>Impact</a:t>
          </a:r>
          <a:endParaRPr lang="en-US" b="1" dirty="0"/>
        </a:p>
      </dgm:t>
    </dgm:pt>
    <dgm:pt modelId="{73488E59-EEDF-49CD-B018-2C3250992519}" type="parTrans" cxnId="{453009D6-B0BE-4C6B-BE51-4808947FCB6A}">
      <dgm:prSet/>
      <dgm:spPr/>
      <dgm:t>
        <a:bodyPr/>
        <a:lstStyle/>
        <a:p>
          <a:endParaRPr lang="en-US"/>
        </a:p>
      </dgm:t>
    </dgm:pt>
    <dgm:pt modelId="{D200904C-4327-47FB-920B-A70A8C7B7A04}" type="sibTrans" cxnId="{453009D6-B0BE-4C6B-BE51-4808947FCB6A}">
      <dgm:prSet/>
      <dgm:spPr/>
      <dgm:t>
        <a:bodyPr/>
        <a:lstStyle/>
        <a:p>
          <a:endParaRPr lang="en-US"/>
        </a:p>
      </dgm:t>
    </dgm:pt>
    <dgm:pt modelId="{0CEB95FC-4A3E-4268-A0A7-FC7F79986CE6}">
      <dgm:prSet phldrT="[Text]"/>
      <dgm:spPr/>
      <dgm:t>
        <a:bodyPr/>
        <a:lstStyle/>
        <a:p>
          <a:r>
            <a:rPr lang="en-US" b="1" dirty="0" smtClean="0"/>
            <a:t>Rationale</a:t>
          </a:r>
          <a:endParaRPr lang="en-US" b="1" dirty="0"/>
        </a:p>
      </dgm:t>
    </dgm:pt>
    <dgm:pt modelId="{6DEC3CFC-D58A-4D00-B55A-FCA5644B886D}" type="parTrans" cxnId="{6985A8DB-1625-46BC-8A2C-5EB8E1B06411}">
      <dgm:prSet/>
      <dgm:spPr/>
      <dgm:t>
        <a:bodyPr/>
        <a:lstStyle/>
        <a:p>
          <a:endParaRPr lang="en-US"/>
        </a:p>
      </dgm:t>
    </dgm:pt>
    <dgm:pt modelId="{66C470D3-FEB3-4EB1-BE3E-9F7BA7A9D047}" type="sibTrans" cxnId="{6985A8DB-1625-46BC-8A2C-5EB8E1B06411}">
      <dgm:prSet/>
      <dgm:spPr/>
      <dgm:t>
        <a:bodyPr/>
        <a:lstStyle/>
        <a:p>
          <a:endParaRPr lang="en-US"/>
        </a:p>
      </dgm:t>
    </dgm:pt>
    <dgm:pt modelId="{53CA37BF-E6E1-4502-8B2D-B347D30E0485}">
      <dgm:prSet phldrT="[Text]"/>
      <dgm:spPr/>
      <dgm:t>
        <a:bodyPr/>
        <a:lstStyle/>
        <a:p>
          <a:r>
            <a:rPr lang="en-US" dirty="0" smtClean="0"/>
            <a:t>Added replacement of another legacy system due to </a:t>
          </a:r>
          <a:r>
            <a:rPr lang="en-US" b="1" dirty="0" smtClean="0"/>
            <a:t>&lt;…&gt; </a:t>
          </a:r>
          <a:endParaRPr lang="en-US" dirty="0"/>
        </a:p>
      </dgm:t>
    </dgm:pt>
    <dgm:pt modelId="{A36F6B59-B36D-435F-908F-D0BCCC3C0496}" type="parTrans" cxnId="{17AC8481-60AE-43E6-BA0C-B4BAB926DEA2}">
      <dgm:prSet/>
      <dgm:spPr/>
      <dgm:t>
        <a:bodyPr/>
        <a:lstStyle/>
        <a:p>
          <a:endParaRPr lang="en-US"/>
        </a:p>
      </dgm:t>
    </dgm:pt>
    <dgm:pt modelId="{D353B7E9-E152-4186-A5DE-786088513D10}" type="sibTrans" cxnId="{17AC8481-60AE-43E6-BA0C-B4BAB926DEA2}">
      <dgm:prSet/>
      <dgm:spPr/>
      <dgm:t>
        <a:bodyPr/>
        <a:lstStyle/>
        <a:p>
          <a:endParaRPr lang="en-US"/>
        </a:p>
      </dgm:t>
    </dgm:pt>
    <dgm:pt modelId="{FE2ECC73-24A1-40BD-A979-A02250B2CB70}">
      <dgm:prSet phldrT="[Text]"/>
      <dgm:spPr/>
      <dgm:t>
        <a:bodyPr/>
        <a:lstStyle/>
        <a:p>
          <a:r>
            <a:rPr lang="en-US" dirty="0" smtClean="0"/>
            <a:t>Additional $</a:t>
          </a:r>
          <a:r>
            <a:rPr lang="en-US" b="1" dirty="0" smtClean="0"/>
            <a:t>&lt;…&gt; </a:t>
          </a:r>
          <a:endParaRPr lang="en-US" dirty="0"/>
        </a:p>
      </dgm:t>
    </dgm:pt>
    <dgm:pt modelId="{73FAC95D-7C72-43F6-BF27-003ECFA23C1F}" type="parTrans" cxnId="{7CB7DE5F-CDCA-4C00-AC2F-123E39C80B5B}">
      <dgm:prSet/>
      <dgm:spPr/>
      <dgm:t>
        <a:bodyPr/>
        <a:lstStyle/>
        <a:p>
          <a:endParaRPr lang="en-US"/>
        </a:p>
      </dgm:t>
    </dgm:pt>
    <dgm:pt modelId="{AB0EDC83-1251-4672-9FE8-FEFD88C90EF3}" type="sibTrans" cxnId="{7CB7DE5F-CDCA-4C00-AC2F-123E39C80B5B}">
      <dgm:prSet/>
      <dgm:spPr/>
      <dgm:t>
        <a:bodyPr/>
        <a:lstStyle/>
        <a:p>
          <a:endParaRPr lang="en-US"/>
        </a:p>
      </dgm:t>
    </dgm:pt>
    <dgm:pt modelId="{56377CE1-FB07-4199-A5E1-7E348898508D}">
      <dgm:prSet phldrT="[Text]"/>
      <dgm:spPr/>
      <dgm:t>
        <a:bodyPr/>
        <a:lstStyle/>
        <a:p>
          <a:r>
            <a:rPr lang="en-US" b="1" dirty="0" smtClean="0"/>
            <a:t>Rationale</a:t>
          </a:r>
          <a:endParaRPr lang="en-US" b="1" dirty="0"/>
        </a:p>
      </dgm:t>
    </dgm:pt>
    <dgm:pt modelId="{8A14A195-5260-49C8-86CF-FCA13350F176}" type="parTrans" cxnId="{AAD1D5FC-D466-462F-B837-170E7067A956}">
      <dgm:prSet/>
      <dgm:spPr/>
      <dgm:t>
        <a:bodyPr/>
        <a:lstStyle/>
        <a:p>
          <a:endParaRPr lang="en-US"/>
        </a:p>
      </dgm:t>
    </dgm:pt>
    <dgm:pt modelId="{2C8FB5AB-27DB-45F6-9D5F-97843C9FE1CF}" type="sibTrans" cxnId="{AAD1D5FC-D466-462F-B837-170E7067A956}">
      <dgm:prSet/>
      <dgm:spPr/>
      <dgm:t>
        <a:bodyPr/>
        <a:lstStyle/>
        <a:p>
          <a:endParaRPr lang="en-US"/>
        </a:p>
      </dgm:t>
    </dgm:pt>
    <dgm:pt modelId="{F1BCFEE6-1FBB-4514-801C-885D8EB5D4A1}">
      <dgm:prSet phldrT="[Text]"/>
      <dgm:spPr/>
      <dgm:t>
        <a:bodyPr/>
        <a:lstStyle/>
        <a:p>
          <a:r>
            <a:rPr lang="en-US" dirty="0" smtClean="0"/>
            <a:t>Additional $</a:t>
          </a:r>
          <a:r>
            <a:rPr lang="en-US" b="1" dirty="0" smtClean="0"/>
            <a:t>&lt;…&gt; </a:t>
          </a:r>
          <a:endParaRPr lang="en-US" dirty="0"/>
        </a:p>
      </dgm:t>
    </dgm:pt>
    <dgm:pt modelId="{75C5F434-96C0-4CD3-B981-D982B5FFCC80}" type="parTrans" cxnId="{FB88EB8A-504D-4CD6-8462-DFDD53289687}">
      <dgm:prSet/>
      <dgm:spPr/>
      <dgm:t>
        <a:bodyPr/>
        <a:lstStyle/>
        <a:p>
          <a:endParaRPr lang="en-US"/>
        </a:p>
      </dgm:t>
    </dgm:pt>
    <dgm:pt modelId="{B87C000C-207D-44C3-8FB8-AEA61C0664E1}" type="sibTrans" cxnId="{FB88EB8A-504D-4CD6-8462-DFDD53289687}">
      <dgm:prSet/>
      <dgm:spPr/>
      <dgm:t>
        <a:bodyPr/>
        <a:lstStyle/>
        <a:p>
          <a:endParaRPr lang="en-US"/>
        </a:p>
      </dgm:t>
    </dgm:pt>
    <dgm:pt modelId="{219735A9-46C2-4C13-A27A-47E8844FDCC5}">
      <dgm:prSet phldrT="[Text]"/>
      <dgm:spPr/>
      <dgm:t>
        <a:bodyPr/>
        <a:lstStyle/>
        <a:p>
          <a:r>
            <a:rPr lang="en-US" b="1" dirty="0" smtClean="0"/>
            <a:t>&lt;…&gt; </a:t>
          </a:r>
          <a:r>
            <a:rPr lang="en-US" dirty="0" smtClean="0"/>
            <a:t> month delay</a:t>
          </a:r>
          <a:endParaRPr lang="en-US" dirty="0"/>
        </a:p>
      </dgm:t>
    </dgm:pt>
    <dgm:pt modelId="{8BB24685-00A5-479F-BA5A-44B65BA88F0E}" type="parTrans" cxnId="{D134C109-3326-4CDB-9282-EB6EE8B832B3}">
      <dgm:prSet/>
      <dgm:spPr/>
      <dgm:t>
        <a:bodyPr/>
        <a:lstStyle/>
        <a:p>
          <a:endParaRPr lang="en-US"/>
        </a:p>
      </dgm:t>
    </dgm:pt>
    <dgm:pt modelId="{985FF12A-46C1-422D-ABAC-36E7777F8EDB}" type="sibTrans" cxnId="{D134C109-3326-4CDB-9282-EB6EE8B832B3}">
      <dgm:prSet/>
      <dgm:spPr/>
      <dgm:t>
        <a:bodyPr/>
        <a:lstStyle/>
        <a:p>
          <a:endParaRPr lang="en-US"/>
        </a:p>
      </dgm:t>
    </dgm:pt>
    <dgm:pt modelId="{853AA1E9-5BAE-4D08-9026-F71CB6C28F4C}">
      <dgm:prSet phldrT="[Text]"/>
      <dgm:spPr/>
      <dgm:t>
        <a:bodyPr/>
        <a:lstStyle/>
        <a:p>
          <a:r>
            <a:rPr lang="en-US" dirty="0" smtClean="0"/>
            <a:t>New requirements  due to </a:t>
          </a:r>
          <a:r>
            <a:rPr lang="en-US" b="1" dirty="0" smtClean="0"/>
            <a:t>&lt;…&gt; </a:t>
          </a:r>
          <a:endParaRPr lang="en-US" dirty="0"/>
        </a:p>
      </dgm:t>
    </dgm:pt>
    <dgm:pt modelId="{CE374533-A444-4CC2-B54F-88A08D3606EC}" type="parTrans" cxnId="{AE06AAED-2303-4585-A28A-FA2F9BC672BB}">
      <dgm:prSet/>
      <dgm:spPr/>
      <dgm:t>
        <a:bodyPr/>
        <a:lstStyle/>
        <a:p>
          <a:endParaRPr lang="en-US"/>
        </a:p>
      </dgm:t>
    </dgm:pt>
    <dgm:pt modelId="{437AA568-6F75-4FC4-98C7-91D7D1F98C08}" type="sibTrans" cxnId="{AE06AAED-2303-4585-A28A-FA2F9BC672BB}">
      <dgm:prSet/>
      <dgm:spPr/>
      <dgm:t>
        <a:bodyPr/>
        <a:lstStyle/>
        <a:p>
          <a:endParaRPr lang="en-US"/>
        </a:p>
      </dgm:t>
    </dgm:pt>
    <dgm:pt modelId="{5F46F7E6-8C90-4F03-8945-DFE5C03E0BAC}">
      <dgm:prSet phldrT="[Text]"/>
      <dgm:spPr/>
      <dgm:t>
        <a:bodyPr/>
        <a:lstStyle/>
        <a:p>
          <a:endParaRPr lang="en-US" b="1" dirty="0"/>
        </a:p>
      </dgm:t>
    </dgm:pt>
    <dgm:pt modelId="{114A345A-A321-4F66-9E69-48BB5E0A2CAE}" type="parTrans" cxnId="{A4536265-DE51-4AD5-86E7-57E50BCF569C}">
      <dgm:prSet/>
      <dgm:spPr/>
      <dgm:t>
        <a:bodyPr/>
        <a:lstStyle/>
        <a:p>
          <a:endParaRPr lang="en-US"/>
        </a:p>
      </dgm:t>
    </dgm:pt>
    <dgm:pt modelId="{FA996DC6-4A9F-45E5-82BF-2696BB5618F4}" type="sibTrans" cxnId="{A4536265-DE51-4AD5-86E7-57E50BCF569C}">
      <dgm:prSet/>
      <dgm:spPr/>
      <dgm:t>
        <a:bodyPr/>
        <a:lstStyle/>
        <a:p>
          <a:endParaRPr lang="en-US"/>
        </a:p>
      </dgm:t>
    </dgm:pt>
    <dgm:pt modelId="{313B0091-3BA8-4E88-85B0-E4586D61E885}">
      <dgm:prSet phldrT="[Text]"/>
      <dgm:spPr/>
      <dgm:t>
        <a:bodyPr/>
        <a:lstStyle/>
        <a:p>
          <a:endParaRPr lang="en-US" b="1" dirty="0"/>
        </a:p>
      </dgm:t>
    </dgm:pt>
    <dgm:pt modelId="{89DB636B-480C-402E-A767-419067E0A35B}" type="parTrans" cxnId="{1AF2B8EF-2C26-4509-B872-C02B07722845}">
      <dgm:prSet/>
      <dgm:spPr/>
      <dgm:t>
        <a:bodyPr/>
        <a:lstStyle/>
        <a:p>
          <a:endParaRPr lang="en-US"/>
        </a:p>
      </dgm:t>
    </dgm:pt>
    <dgm:pt modelId="{86E68120-3129-482A-AA78-384A768C2159}" type="sibTrans" cxnId="{1AF2B8EF-2C26-4509-B872-C02B07722845}">
      <dgm:prSet/>
      <dgm:spPr/>
      <dgm:t>
        <a:bodyPr/>
        <a:lstStyle/>
        <a:p>
          <a:endParaRPr lang="en-US"/>
        </a:p>
      </dgm:t>
    </dgm:pt>
    <dgm:pt modelId="{35ADFB98-4A27-44C2-88B6-0BED519567E6}">
      <dgm:prSet phldrT="[Text]"/>
      <dgm:spPr/>
      <dgm:t>
        <a:bodyPr/>
        <a:lstStyle/>
        <a:p>
          <a:endParaRPr lang="en-US" dirty="0"/>
        </a:p>
      </dgm:t>
    </dgm:pt>
    <dgm:pt modelId="{BC0520DF-CF54-43CE-858A-00CD8D21C8E3}" type="parTrans" cxnId="{FC75A638-D988-477F-8C10-3E15022EC91F}">
      <dgm:prSet/>
      <dgm:spPr/>
      <dgm:t>
        <a:bodyPr/>
        <a:lstStyle/>
        <a:p>
          <a:endParaRPr lang="en-US"/>
        </a:p>
      </dgm:t>
    </dgm:pt>
    <dgm:pt modelId="{BE84E672-86A3-4FF2-9611-D99F3B80A7EC}" type="sibTrans" cxnId="{FC75A638-D988-477F-8C10-3E15022EC91F}">
      <dgm:prSet/>
      <dgm:spPr/>
      <dgm:t>
        <a:bodyPr/>
        <a:lstStyle/>
        <a:p>
          <a:endParaRPr lang="en-US"/>
        </a:p>
      </dgm:t>
    </dgm:pt>
    <dgm:pt modelId="{3F00A33D-7D6A-4893-BF52-5C1740F8A6FE}" type="pres">
      <dgm:prSet presAssocID="{37FB0AD4-50A4-4200-86EC-B7A80D7964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588D13C-5C69-424E-8627-676249F21C3A}" type="pres">
      <dgm:prSet presAssocID="{E35AB060-B465-4C4D-B7CF-6B613F2C1E5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3E48EB-ABDE-4E85-9873-A9D9313A4134}" type="pres">
      <dgm:prSet presAssocID="{E35AB060-B465-4C4D-B7CF-6B613F2C1E5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C85351-FA67-43C2-BDBF-2F556546911E}" type="pres">
      <dgm:prSet presAssocID="{01F9BE32-E799-4911-A456-2A234586F4A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28A3E5-0C71-40F9-9F11-15306BE4C060}" type="pres">
      <dgm:prSet presAssocID="{01F9BE32-E799-4911-A456-2A234586F4A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536265-DE51-4AD5-86E7-57E50BCF569C}" srcId="{E35AB060-B465-4C4D-B7CF-6B613F2C1E59}" destId="{5F46F7E6-8C90-4F03-8945-DFE5C03E0BAC}" srcOrd="1" destOrd="0" parTransId="{114A345A-A321-4F66-9E69-48BB5E0A2CAE}" sibTransId="{FA996DC6-4A9F-45E5-82BF-2696BB5618F4}"/>
    <dgm:cxn modelId="{EE532B9D-9739-4F86-B847-98AE34BF9CDB}" type="presOf" srcId="{219735A9-46C2-4C13-A27A-47E8844FDCC5}" destId="{6128A3E5-0C71-40F9-9F11-15306BE4C060}" srcOrd="0" destOrd="2" presId="urn:microsoft.com/office/officeart/2005/8/layout/vList2"/>
    <dgm:cxn modelId="{6985A8DB-1625-46BC-8A2C-5EB8E1B06411}" srcId="{01F9BE32-E799-4911-A456-2A234586F4AE}" destId="{0CEB95FC-4A3E-4268-A0A7-FC7F79986CE6}" srcOrd="2" destOrd="0" parTransId="{6DEC3CFC-D58A-4D00-B55A-FCA5644B886D}" sibTransId="{66C470D3-FEB3-4EB1-BE3E-9F7BA7A9D047}"/>
    <dgm:cxn modelId="{D134C109-3326-4CDB-9282-EB6EE8B832B3}" srcId="{B34148CD-C115-414B-B8BF-BCF966C97190}" destId="{219735A9-46C2-4C13-A27A-47E8844FDCC5}" srcOrd="1" destOrd="0" parTransId="{8BB24685-00A5-479F-BA5A-44B65BA88F0E}" sibTransId="{985FF12A-46C1-422D-ABAC-36E7777F8EDB}"/>
    <dgm:cxn modelId="{453009D6-B0BE-4C6B-BE51-4808947FCB6A}" srcId="{01F9BE32-E799-4911-A456-2A234586F4AE}" destId="{B34148CD-C115-414B-B8BF-BCF966C97190}" srcOrd="0" destOrd="0" parTransId="{73488E59-EEDF-49CD-B018-2C3250992519}" sibTransId="{D200904C-4327-47FB-920B-A70A8C7B7A04}"/>
    <dgm:cxn modelId="{62C4D8E2-4721-40B2-8FD2-0857C3B4BE24}" type="presOf" srcId="{FE2ECC73-24A1-40BD-A979-A02250B2CB70}" destId="{183E48EB-ABDE-4E85-9873-A9D9313A4134}" srcOrd="0" destOrd="1" presId="urn:microsoft.com/office/officeart/2005/8/layout/vList2"/>
    <dgm:cxn modelId="{FB88EB8A-504D-4CD6-8462-DFDD53289687}" srcId="{B34148CD-C115-414B-B8BF-BCF966C97190}" destId="{F1BCFEE6-1FBB-4514-801C-885D8EB5D4A1}" srcOrd="0" destOrd="0" parTransId="{75C5F434-96C0-4CD3-B981-D982B5FFCC80}" sibTransId="{B87C000C-207D-44C3-8FB8-AEA61C0664E1}"/>
    <dgm:cxn modelId="{83136EDA-32A8-42FF-A109-73346FEAB93F}" type="presOf" srcId="{E35AB060-B465-4C4D-B7CF-6B613F2C1E59}" destId="{7588D13C-5C69-424E-8627-676249F21C3A}" srcOrd="0" destOrd="0" presId="urn:microsoft.com/office/officeart/2005/8/layout/vList2"/>
    <dgm:cxn modelId="{D225CA67-4134-434A-B270-3A3C7A86A8C0}" type="presOf" srcId="{0CEB95FC-4A3E-4268-A0A7-FC7F79986CE6}" destId="{6128A3E5-0C71-40F9-9F11-15306BE4C060}" srcOrd="0" destOrd="4" presId="urn:microsoft.com/office/officeart/2005/8/layout/vList2"/>
    <dgm:cxn modelId="{FF31FF32-EAC3-4A80-AAD7-154BE646CFC8}" srcId="{37FB0AD4-50A4-4200-86EC-B7A80D796416}" destId="{01F9BE32-E799-4911-A456-2A234586F4AE}" srcOrd="1" destOrd="0" parTransId="{813FBE1A-6FD8-40CC-B3CE-81908307F4FC}" sibTransId="{FF2C96B9-F01C-4D13-BB96-DE34A5640477}"/>
    <dgm:cxn modelId="{E05F44C0-FC54-4A70-89E9-1B4E7941B0EF}" type="presOf" srcId="{853AA1E9-5BAE-4D08-9026-F71CB6C28F4C}" destId="{6128A3E5-0C71-40F9-9F11-15306BE4C060}" srcOrd="0" destOrd="5" presId="urn:microsoft.com/office/officeart/2005/8/layout/vList2"/>
    <dgm:cxn modelId="{8F89AF40-6125-46C7-A9CE-D587962F0C3E}" type="presOf" srcId="{53CA37BF-E6E1-4502-8B2D-B347D30E0485}" destId="{183E48EB-ABDE-4E85-9873-A9D9313A4134}" srcOrd="0" destOrd="5" presId="urn:microsoft.com/office/officeart/2005/8/layout/vList2"/>
    <dgm:cxn modelId="{DB2FCC3B-3F9D-4729-AE50-E2EE73F85C1F}" srcId="{F4917D1F-1C02-4BDC-A468-9B932BFCF918}" destId="{68FBD8DF-7F93-4DB4-BD51-E8E12CE59AAE}" srcOrd="1" destOrd="0" parTransId="{9E76D2F3-D406-414A-987D-4C3DE68E993C}" sibTransId="{B5A9FE03-B408-45DA-A74E-E685E91D5FCD}"/>
    <dgm:cxn modelId="{2DEA8235-4F91-4B4B-A94F-CAFF2D72DEA8}" srcId="{E35AB060-B465-4C4D-B7CF-6B613F2C1E59}" destId="{F4917D1F-1C02-4BDC-A468-9B932BFCF918}" srcOrd="0" destOrd="0" parTransId="{12ED3ADB-B241-4C4D-96B0-3F9E7ADD0F8D}" sibTransId="{E1662355-DCD8-4B87-9DA5-06D4CD63910A}"/>
    <dgm:cxn modelId="{17AC8481-60AE-43E6-BA0C-B4BAB926DEA2}" srcId="{56377CE1-FB07-4199-A5E1-7E348898508D}" destId="{53CA37BF-E6E1-4502-8B2D-B347D30E0485}" srcOrd="0" destOrd="0" parTransId="{A36F6B59-B36D-435F-908F-D0BCCC3C0496}" sibTransId="{D353B7E9-E152-4186-A5DE-786088513D10}"/>
    <dgm:cxn modelId="{FC75A638-D988-477F-8C10-3E15022EC91F}" srcId="{E35AB060-B465-4C4D-B7CF-6B613F2C1E59}" destId="{35ADFB98-4A27-44C2-88B6-0BED519567E6}" srcOrd="3" destOrd="0" parTransId="{BC0520DF-CF54-43CE-858A-00CD8D21C8E3}" sibTransId="{BE84E672-86A3-4FF2-9611-D99F3B80A7EC}"/>
    <dgm:cxn modelId="{1A82C191-D699-4364-83DC-DC1E396E36B8}" type="presOf" srcId="{37FB0AD4-50A4-4200-86EC-B7A80D796416}" destId="{3F00A33D-7D6A-4893-BF52-5C1740F8A6FE}" srcOrd="0" destOrd="0" presId="urn:microsoft.com/office/officeart/2005/8/layout/vList2"/>
    <dgm:cxn modelId="{1AF2B8EF-2C26-4509-B872-C02B07722845}" srcId="{01F9BE32-E799-4911-A456-2A234586F4AE}" destId="{313B0091-3BA8-4E88-85B0-E4586D61E885}" srcOrd="1" destOrd="0" parTransId="{89DB636B-480C-402E-A767-419067E0A35B}" sibTransId="{86E68120-3129-482A-AA78-384A768C2159}"/>
    <dgm:cxn modelId="{FADA888C-AA8A-4133-97C2-009817BCC04A}" type="presOf" srcId="{56377CE1-FB07-4199-A5E1-7E348898508D}" destId="{183E48EB-ABDE-4E85-9873-A9D9313A4134}" srcOrd="0" destOrd="4" presId="urn:microsoft.com/office/officeart/2005/8/layout/vList2"/>
    <dgm:cxn modelId="{AAD1D5FC-D466-462F-B837-170E7067A956}" srcId="{E35AB060-B465-4C4D-B7CF-6B613F2C1E59}" destId="{56377CE1-FB07-4199-A5E1-7E348898508D}" srcOrd="2" destOrd="0" parTransId="{8A14A195-5260-49C8-86CF-FCA13350F176}" sibTransId="{2C8FB5AB-27DB-45F6-9D5F-97843C9FE1CF}"/>
    <dgm:cxn modelId="{AE06AAED-2303-4585-A28A-FA2F9BC672BB}" srcId="{0CEB95FC-4A3E-4268-A0A7-FC7F79986CE6}" destId="{853AA1E9-5BAE-4D08-9026-F71CB6C28F4C}" srcOrd="0" destOrd="0" parTransId="{CE374533-A444-4CC2-B54F-88A08D3606EC}" sibTransId="{437AA568-6F75-4FC4-98C7-91D7D1F98C08}"/>
    <dgm:cxn modelId="{9B21C54B-5C51-4E92-A19B-14964A4623C1}" type="presOf" srcId="{F4917D1F-1C02-4BDC-A468-9B932BFCF918}" destId="{183E48EB-ABDE-4E85-9873-A9D9313A4134}" srcOrd="0" destOrd="0" presId="urn:microsoft.com/office/officeart/2005/8/layout/vList2"/>
    <dgm:cxn modelId="{7CB7DE5F-CDCA-4C00-AC2F-123E39C80B5B}" srcId="{F4917D1F-1C02-4BDC-A468-9B932BFCF918}" destId="{FE2ECC73-24A1-40BD-A979-A02250B2CB70}" srcOrd="0" destOrd="0" parTransId="{73FAC95D-7C72-43F6-BF27-003ECFA23C1F}" sibTransId="{AB0EDC83-1251-4672-9FE8-FEFD88C90EF3}"/>
    <dgm:cxn modelId="{BDDC9138-00EB-4217-B94B-3E3BC9E8522E}" type="presOf" srcId="{35ADFB98-4A27-44C2-88B6-0BED519567E6}" destId="{183E48EB-ABDE-4E85-9873-A9D9313A4134}" srcOrd="0" destOrd="6" presId="urn:microsoft.com/office/officeart/2005/8/layout/vList2"/>
    <dgm:cxn modelId="{8465947E-0394-40CC-94F1-1BB94A6704C5}" type="presOf" srcId="{68FBD8DF-7F93-4DB4-BD51-E8E12CE59AAE}" destId="{183E48EB-ABDE-4E85-9873-A9D9313A4134}" srcOrd="0" destOrd="2" presId="urn:microsoft.com/office/officeart/2005/8/layout/vList2"/>
    <dgm:cxn modelId="{5D3A3C70-4F6D-4554-B880-3E3EF6EA869B}" type="presOf" srcId="{313B0091-3BA8-4E88-85B0-E4586D61E885}" destId="{6128A3E5-0C71-40F9-9F11-15306BE4C060}" srcOrd="0" destOrd="3" presId="urn:microsoft.com/office/officeart/2005/8/layout/vList2"/>
    <dgm:cxn modelId="{1E67D0C6-0345-4362-B2E0-A5901CFC546E}" srcId="{37FB0AD4-50A4-4200-86EC-B7A80D796416}" destId="{E35AB060-B465-4C4D-B7CF-6B613F2C1E59}" srcOrd="0" destOrd="0" parTransId="{DD67D7D7-A144-41AA-A78D-A4F47CF933CB}" sibTransId="{27C3E365-0DC5-4E39-AA83-C8465E34FB4C}"/>
    <dgm:cxn modelId="{2B734493-03CB-4693-97E0-162440C38DB9}" type="presOf" srcId="{B34148CD-C115-414B-B8BF-BCF966C97190}" destId="{6128A3E5-0C71-40F9-9F11-15306BE4C060}" srcOrd="0" destOrd="0" presId="urn:microsoft.com/office/officeart/2005/8/layout/vList2"/>
    <dgm:cxn modelId="{BB33AA52-32D5-4B53-86E0-3345FB4BC9F2}" type="presOf" srcId="{5F46F7E6-8C90-4F03-8945-DFE5C03E0BAC}" destId="{183E48EB-ABDE-4E85-9873-A9D9313A4134}" srcOrd="0" destOrd="3" presId="urn:microsoft.com/office/officeart/2005/8/layout/vList2"/>
    <dgm:cxn modelId="{A5376892-4862-4A86-964B-1FDABC0EBCA4}" type="presOf" srcId="{01F9BE32-E799-4911-A456-2A234586F4AE}" destId="{28C85351-FA67-43C2-BDBF-2F556546911E}" srcOrd="0" destOrd="0" presId="urn:microsoft.com/office/officeart/2005/8/layout/vList2"/>
    <dgm:cxn modelId="{5AB1B242-09DE-428C-BCD5-A52D779DD2FF}" type="presOf" srcId="{F1BCFEE6-1FBB-4514-801C-885D8EB5D4A1}" destId="{6128A3E5-0C71-40F9-9F11-15306BE4C060}" srcOrd="0" destOrd="1" presId="urn:microsoft.com/office/officeart/2005/8/layout/vList2"/>
    <dgm:cxn modelId="{BBF3AC22-44B0-4474-9CFF-86E8BD429EA1}" type="presParOf" srcId="{3F00A33D-7D6A-4893-BF52-5C1740F8A6FE}" destId="{7588D13C-5C69-424E-8627-676249F21C3A}" srcOrd="0" destOrd="0" presId="urn:microsoft.com/office/officeart/2005/8/layout/vList2"/>
    <dgm:cxn modelId="{1814B86D-0685-41DE-A531-933D543F3E31}" type="presParOf" srcId="{3F00A33D-7D6A-4893-BF52-5C1740F8A6FE}" destId="{183E48EB-ABDE-4E85-9873-A9D9313A4134}" srcOrd="1" destOrd="0" presId="urn:microsoft.com/office/officeart/2005/8/layout/vList2"/>
    <dgm:cxn modelId="{C5F09701-2CD0-4A72-B4E3-D3F7399E7762}" type="presParOf" srcId="{3F00A33D-7D6A-4893-BF52-5C1740F8A6FE}" destId="{28C85351-FA67-43C2-BDBF-2F556546911E}" srcOrd="2" destOrd="0" presId="urn:microsoft.com/office/officeart/2005/8/layout/vList2"/>
    <dgm:cxn modelId="{54D1E6FF-032E-4E20-9801-E0E41730EAFD}" type="presParOf" srcId="{3F00A33D-7D6A-4893-BF52-5C1740F8A6FE}" destId="{6128A3E5-0C71-40F9-9F11-15306BE4C06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8D13C-5C69-424E-8627-676249F21C3A}">
      <dsp:nvSpPr>
        <dsp:cNvPr id="0" name=""/>
        <dsp:cNvSpPr/>
      </dsp:nvSpPr>
      <dsp:spPr>
        <a:xfrm>
          <a:off x="0" y="86536"/>
          <a:ext cx="2654299" cy="7384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1</a:t>
          </a:r>
          <a:r>
            <a:rPr lang="en-US" sz="1800" b="1" kern="1200" baseline="30000" dirty="0" smtClean="0"/>
            <a:t>st</a:t>
          </a:r>
          <a:r>
            <a:rPr lang="en-US" sz="1800" b="1" kern="1200" dirty="0" smtClean="0"/>
            <a:t> Rebaseline</a:t>
          </a:r>
          <a:endParaRPr lang="en-US" sz="1800" b="1" kern="1200" dirty="0"/>
        </a:p>
      </dsp:txBody>
      <dsp:txXfrm>
        <a:off x="36046" y="122582"/>
        <a:ext cx="2582207" cy="666324"/>
      </dsp:txXfrm>
    </dsp:sp>
    <dsp:sp modelId="{183E48EB-ABDE-4E85-9873-A9D9313A4134}">
      <dsp:nvSpPr>
        <dsp:cNvPr id="0" name=""/>
        <dsp:cNvSpPr/>
      </dsp:nvSpPr>
      <dsp:spPr>
        <a:xfrm>
          <a:off x="0" y="824952"/>
          <a:ext cx="2654299" cy="1759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74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b="1" kern="1200" dirty="0" smtClean="0"/>
            <a:t>Impact</a:t>
          </a:r>
          <a:endParaRPr lang="en-US" sz="1300" b="1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Additional $</a:t>
          </a:r>
          <a:r>
            <a:rPr lang="en-US" sz="1300" b="1" kern="1200" dirty="0" smtClean="0"/>
            <a:t>&lt;…&gt; </a:t>
          </a:r>
          <a:endParaRPr lang="en-US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b="1" kern="1200" dirty="0" smtClean="0"/>
            <a:t>&lt;…&gt; </a:t>
          </a:r>
          <a:r>
            <a:rPr lang="en-US" sz="1300" kern="1200" dirty="0" smtClean="0"/>
            <a:t>month delay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300" b="1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b="1" kern="1200" dirty="0" smtClean="0"/>
            <a:t>Rationale</a:t>
          </a:r>
          <a:endParaRPr lang="en-US" sz="1300" b="1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Added replacement of another legacy system due to </a:t>
          </a:r>
          <a:r>
            <a:rPr lang="en-US" sz="1300" b="1" kern="1200" dirty="0" smtClean="0"/>
            <a:t>&lt;…&gt; 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300" kern="1200" dirty="0"/>
        </a:p>
      </dsp:txBody>
      <dsp:txXfrm>
        <a:off x="0" y="824952"/>
        <a:ext cx="2654299" cy="1759500"/>
      </dsp:txXfrm>
    </dsp:sp>
    <dsp:sp modelId="{28C85351-FA67-43C2-BDBF-2F556546911E}">
      <dsp:nvSpPr>
        <dsp:cNvPr id="0" name=""/>
        <dsp:cNvSpPr/>
      </dsp:nvSpPr>
      <dsp:spPr>
        <a:xfrm>
          <a:off x="0" y="2584452"/>
          <a:ext cx="2654299" cy="7384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</a:t>
          </a:r>
          <a:r>
            <a:rPr lang="en-US" sz="2000" b="1" kern="1200" baseline="30000" dirty="0" smtClean="0"/>
            <a:t>nd</a:t>
          </a:r>
          <a:r>
            <a:rPr lang="en-US" sz="2000" b="1" kern="1200" dirty="0" smtClean="0"/>
            <a:t> Rebaseline </a:t>
          </a:r>
          <a:r>
            <a:rPr lang="en-US" sz="1600" b="0" i="1" kern="1200" dirty="0" smtClean="0"/>
            <a:t>(unreported)</a:t>
          </a:r>
          <a:endParaRPr lang="en-US" sz="1800" b="0" i="1" kern="1200" dirty="0"/>
        </a:p>
      </dsp:txBody>
      <dsp:txXfrm>
        <a:off x="36046" y="2620498"/>
        <a:ext cx="2582207" cy="666324"/>
      </dsp:txXfrm>
    </dsp:sp>
    <dsp:sp modelId="{6128A3E5-0C71-40F9-9F11-15306BE4C060}">
      <dsp:nvSpPr>
        <dsp:cNvPr id="0" name=""/>
        <dsp:cNvSpPr/>
      </dsp:nvSpPr>
      <dsp:spPr>
        <a:xfrm>
          <a:off x="0" y="3322868"/>
          <a:ext cx="2654299" cy="1337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274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b="1" kern="1200" dirty="0" smtClean="0"/>
            <a:t>Impact</a:t>
          </a:r>
          <a:endParaRPr lang="en-US" sz="1300" b="1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Additional $</a:t>
          </a:r>
          <a:r>
            <a:rPr lang="en-US" sz="1300" b="1" kern="1200" dirty="0" smtClean="0"/>
            <a:t>&lt;…&gt; </a:t>
          </a:r>
          <a:endParaRPr lang="en-US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b="1" kern="1200" dirty="0" smtClean="0"/>
            <a:t>&lt;…&gt; </a:t>
          </a:r>
          <a:r>
            <a:rPr lang="en-US" sz="1300" kern="1200" dirty="0" smtClean="0"/>
            <a:t> month delay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300" b="1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b="1" kern="1200" dirty="0" smtClean="0"/>
            <a:t>Rationale</a:t>
          </a:r>
          <a:endParaRPr lang="en-US" sz="1300" b="1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New requirements  due to </a:t>
          </a:r>
          <a:r>
            <a:rPr lang="en-US" sz="1300" b="1" kern="1200" dirty="0" smtClean="0"/>
            <a:t>&lt;…&gt; </a:t>
          </a:r>
          <a:endParaRPr lang="en-US" sz="1300" kern="1200" dirty="0"/>
        </a:p>
      </dsp:txBody>
      <dsp:txXfrm>
        <a:off x="0" y="3322868"/>
        <a:ext cx="2654299" cy="13372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0.5157</cdr:x>
      <cdr:y>0.34995</cdr:y>
    </cdr:from>
    <cdr:to>
      <cdr:x>0.81884</cdr:x>
      <cdr:y>0.55315</cdr:y>
    </cdr:to>
    <cdr:sp macro="" textlink="">
      <cdr:nvSpPr>
        <cdr:cNvPr id="2" name="Isosceles Triangle 1"/>
        <cdr:cNvSpPr/>
      </cdr:nvSpPr>
      <cdr:spPr>
        <a:xfrm xmlns:a="http://schemas.openxmlformats.org/drawingml/2006/main">
          <a:off x="3943928" y="858982"/>
          <a:ext cx="2318328" cy="498764"/>
        </a:xfrm>
        <a:prstGeom xmlns:a="http://schemas.openxmlformats.org/drawingml/2006/main" prst="triangle">
          <a:avLst>
            <a:gd name="adj" fmla="val 72311"/>
          </a:avLst>
        </a:prstGeom>
        <a:gradFill xmlns:a="http://schemas.openxmlformats.org/drawingml/2006/main" flip="none" rotWithShape="1">
          <a:gsLst>
            <a:gs pos="0">
              <a:srgbClr val="FFFF00">
                <a:tint val="66000"/>
                <a:satMod val="160000"/>
              </a:srgbClr>
            </a:gs>
            <a:gs pos="50000">
              <a:srgbClr val="FFFF00">
                <a:tint val="44500"/>
                <a:satMod val="160000"/>
              </a:srgbClr>
            </a:gs>
            <a:gs pos="100000">
              <a:srgbClr val="FFFF00">
                <a:tint val="23500"/>
                <a:satMod val="160000"/>
              </a:srgbClr>
            </a:gs>
          </a:gsLst>
          <a:lin ang="5400000" scaled="1"/>
          <a:tileRect/>
        </a:gra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>
              <a:defRPr sz="1200"/>
            </a:lvl1pPr>
          </a:lstStyle>
          <a:p>
            <a:pPr>
              <a:defRPr/>
            </a:pPr>
            <a:fld id="{E094D676-06A9-4CE6-852A-55D38CCF06D0}" type="datetimeFigureOut">
              <a:rPr lang="en-US"/>
              <a:pPr>
                <a:defRPr/>
              </a:pPr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1263"/>
            <a:ext cx="3038475" cy="463550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31263"/>
            <a:ext cx="3038475" cy="463550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r">
              <a:defRPr sz="1200"/>
            </a:lvl1pPr>
          </a:lstStyle>
          <a:p>
            <a:pPr>
              <a:defRPr/>
            </a:pPr>
            <a:fld id="{C3F338E0-D492-40A4-9E70-9FA1F7018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55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4029" tIns="47015" rIns="94029" bIns="470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4029" tIns="47015" rIns="94029" bIns="470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8CFD62-3FC8-42FC-8E16-3FE9A02DE9F4}" type="datetimeFigureOut">
              <a:rPr lang="en-US"/>
              <a:pPr>
                <a:defRPr/>
              </a:pPr>
              <a:t>2/1/2011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29" tIns="47015" rIns="94029" bIns="4701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4029" tIns="47015" rIns="94029" bIns="4701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4029" tIns="47015" rIns="94029" bIns="470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4029" tIns="47015" rIns="94029" bIns="470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FFB4B5-5FE9-47C2-B869-2F1E1B6748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88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4416425"/>
            <a:ext cx="6346825" cy="4648200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27423C-C7C0-4FEA-8643-23EA4EF7F2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9EDAAC-918F-4720-8299-EDED578043E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FB4B5-5FE9-47C2-B869-2F1E1B67489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FB4B5-5FE9-47C2-B869-2F1E1B67489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759C91-D856-4D5A-9C7E-74073587955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759C91-D856-4D5A-9C7E-74073587955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9422F-936B-4072-A689-CA9B04F8ED0C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DE267B-ACC1-4843-9A29-51FBCF8B318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C768FB-77F4-47B5-8FAD-B4FB79624C6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AAFEFF-934A-4CC6-A9CD-23C93DDC594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E8128D-7B53-4D2C-A1A3-AED97BD21D3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AB0E5C-147F-43C1-8AE3-D683CB542E9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1B7855-CA04-4CB8-BDA3-310AC988653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A004-34E0-4A53-AC04-03BCDBF3A60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9EDAAC-918F-4720-8299-EDED578043E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1/13/2010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342106-6816-40E0-A67C-E8CF12C4110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1/13/2010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AF8832-9E95-4985-AEB4-E3A00771FA4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1/13/2010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E59A77-A8D4-43E1-B6B7-E689A4ED7F7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AB2E6-680F-42A8-9444-D3785929894E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6728F-C331-477E-91BB-176F6D56C30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5492750" y="1201738"/>
            <a:ext cx="338772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/>
                </a:solidFill>
              </a:rPr>
              <a:t>&lt;Investment Name&gt; TechStat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641AB-C74B-4DCB-A733-338928E4FA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10C6E-F9C6-4CB5-B2BA-F602FD50941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1A19EF-404C-458F-97E2-FCF939FD705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774A3-E979-4D6B-A2DF-41A83A6B30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1/13/2010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7FC501-C749-4446-97C8-ABD79609053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EE9D23-21B4-4B2A-92D3-95371C19B6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1/13/2010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0DE861-0EBF-4668-B9F7-3BA01A30D71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AB2E6-680F-42A8-9444-D3785929894E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DRAFT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492892-97B3-4723-AB0A-B759C6A1F84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1" r:id="rId1"/>
    <p:sldLayoutId id="2147485232" r:id="rId2"/>
    <p:sldLayoutId id="2147485233" r:id="rId3"/>
    <p:sldLayoutId id="2147485234" r:id="rId4"/>
    <p:sldLayoutId id="2147485235" r:id="rId5"/>
    <p:sldLayoutId id="2147485236" r:id="rId6"/>
    <p:sldLayoutId id="2147485237" r:id="rId7"/>
    <p:sldLayoutId id="2147485238" r:id="rId8"/>
    <p:sldLayoutId id="2147485239" r:id="rId9"/>
    <p:sldLayoutId id="2147485240" r:id="rId10"/>
    <p:sldLayoutId id="214748524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3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635295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2000" dirty="0" smtClean="0"/>
              <a:t>&lt;Agency&gt; TechStat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100" dirty="0" smtClean="0"/>
              <a:t>&lt;Investment NAME&gt;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&lt;Date&gt;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000" dirty="0" smtClean="0"/>
              <a:t>Presented By </a:t>
            </a:r>
            <a:br>
              <a:rPr lang="en-US" sz="2000" dirty="0" smtClean="0"/>
            </a:br>
            <a:r>
              <a:rPr lang="en-US" sz="2000" dirty="0" smtClean="0"/>
              <a:t>&lt;CIO NAME&gt;, &lt;Agency&gt;</a:t>
            </a:r>
            <a:endParaRPr lang="en-US" sz="1400" dirty="0" smtClean="0"/>
          </a:p>
        </p:txBody>
      </p:sp>
      <p:sp>
        <p:nvSpPr>
          <p:cNvPr id="6" name="Oval 5"/>
          <p:cNvSpPr/>
          <p:nvPr/>
        </p:nvSpPr>
        <p:spPr>
          <a:xfrm>
            <a:off x="7857361" y="275708"/>
            <a:ext cx="969433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Agency Seal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3700" dirty="0" smtClean="0"/>
              <a:t>History of Unmet Performance Targets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F7247D4-05C7-4744-AD82-33CF4218850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0244" name="TextBox 12"/>
          <p:cNvSpPr txBox="1">
            <a:spLocks noChangeArrowheads="1"/>
          </p:cNvSpPr>
          <p:nvPr/>
        </p:nvSpPr>
        <p:spPr bwMode="auto">
          <a:xfrm>
            <a:off x="2895600" y="1219200"/>
            <a:ext cx="6381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Incident Management, Analysis, and Reporting System (IMARS)</a:t>
            </a:r>
          </a:p>
        </p:txBody>
      </p:sp>
      <p:sp>
        <p:nvSpPr>
          <p:cNvPr id="8" name="Folded Corner 7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Redacted challenge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3086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Data Source: &lt;…&gt; </a:t>
            </a:r>
            <a:endParaRPr lang="en-US" sz="1400" dirty="0">
              <a:latin typeface="+mj-lt"/>
            </a:endParaRPr>
          </a:p>
        </p:txBody>
      </p:sp>
      <p:graphicFrame>
        <p:nvGraphicFramePr>
          <p:cNvPr id="12" name="Group 51" descr="Blank Table template to show unmet performance targets in techstat" title="History of Unmet Performance Target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068978"/>
              </p:ext>
            </p:extLst>
          </p:nvPr>
        </p:nvGraphicFramePr>
        <p:xfrm>
          <a:off x="391054" y="1639443"/>
          <a:ext cx="8473545" cy="1534797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574675"/>
                <a:gridCol w="2062162"/>
                <a:gridCol w="787400"/>
                <a:gridCol w="1849438"/>
                <a:gridCol w="1296987"/>
                <a:gridCol w="1902883"/>
              </a:tblGrid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Fiscal Year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Performance Metric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Baseline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Target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Actual Data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Performance Goal Achieved ?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(If no, why not?)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Current Staff Challenges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A53DD09-615B-40E4-988E-BA342A02CB1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Line Callout 1 7"/>
          <p:cNvSpPr/>
          <p:nvPr/>
        </p:nvSpPr>
        <p:spPr>
          <a:xfrm>
            <a:off x="1905000" y="5257800"/>
            <a:ext cx="1981200" cy="1295400"/>
          </a:xfrm>
          <a:prstGeom prst="borderCallout1">
            <a:avLst>
              <a:gd name="adj1" fmla="val -20863"/>
              <a:gd name="adj2" fmla="val 253225"/>
              <a:gd name="adj3" fmla="val 12143"/>
              <a:gd name="adj4" fmla="val 100953"/>
            </a:avLst>
          </a:prstGeom>
          <a:ln w="44450" cap="rnd">
            <a:solidFill>
              <a:srgbClr val="FFC000"/>
            </a:solidFill>
            <a:headEnd type="triangle" w="lg" len="lg"/>
            <a:tailEnd type="non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>
                <a:solidFill>
                  <a:srgbClr val="FFFFFF"/>
                </a:solidFill>
                <a:ea typeface="ＭＳ Ｐゴシック" pitchFamily="-112" charset="-128"/>
              </a:rPr>
              <a:t>Vendor resources </a:t>
            </a:r>
            <a:r>
              <a:rPr lang="en-US" sz="1600" dirty="0" err="1">
                <a:solidFill>
                  <a:srgbClr val="FFFFFF"/>
                </a:solidFill>
                <a:ea typeface="ＭＳ Ｐゴシック" pitchFamily="-112" charset="-128"/>
              </a:rPr>
              <a:t>overallocated</a:t>
            </a:r>
            <a:r>
              <a:rPr lang="en-US" sz="1600" dirty="0">
                <a:solidFill>
                  <a:srgbClr val="FFFFFF"/>
                </a:solidFill>
                <a:ea typeface="ＭＳ Ｐゴシック" pitchFamily="-112" charset="-128"/>
              </a:rPr>
              <a:t> by </a:t>
            </a:r>
            <a:r>
              <a:rPr lang="en-US" sz="1600" dirty="0" smtClean="0"/>
              <a:t>&lt;…&gt; </a:t>
            </a:r>
            <a:endParaRPr lang="en-US" sz="1200" dirty="0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9" name="Line Callout 1 8"/>
          <p:cNvSpPr/>
          <p:nvPr/>
        </p:nvSpPr>
        <p:spPr>
          <a:xfrm>
            <a:off x="5867400" y="1600200"/>
            <a:ext cx="1981200" cy="1295400"/>
          </a:xfrm>
          <a:prstGeom prst="borderCallout1">
            <a:avLst>
              <a:gd name="adj1" fmla="val 112926"/>
              <a:gd name="adj2" fmla="val -209923"/>
              <a:gd name="adj3" fmla="val 48258"/>
              <a:gd name="adj4" fmla="val -1015"/>
            </a:avLst>
          </a:prstGeom>
          <a:ln w="44450" cap="rnd">
            <a:solidFill>
              <a:srgbClr val="FFC000"/>
            </a:solidFill>
            <a:headEnd type="triangle" w="lg" len="lg"/>
            <a:tailEnd type="non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 smtClean="0">
                <a:solidFill>
                  <a:srgbClr val="FFFFFF"/>
                </a:solidFill>
                <a:ea typeface="ＭＳ Ｐゴシック" pitchFamily="-112" charset="-128"/>
              </a:rPr>
              <a:t>Project </a:t>
            </a:r>
            <a:r>
              <a:rPr lang="en-US" sz="1600" dirty="0">
                <a:solidFill>
                  <a:srgbClr val="FFFFFF"/>
                </a:solidFill>
                <a:ea typeface="ＭＳ Ｐゴシック" pitchFamily="-112" charset="-128"/>
              </a:rPr>
              <a:t>Team </a:t>
            </a:r>
            <a:r>
              <a:rPr lang="en-US" sz="1600" dirty="0" err="1">
                <a:solidFill>
                  <a:srgbClr val="FFFFFF"/>
                </a:solidFill>
                <a:ea typeface="ＭＳ Ｐゴシック" pitchFamily="-112" charset="-128"/>
              </a:rPr>
              <a:t>overallocated</a:t>
            </a:r>
            <a:r>
              <a:rPr lang="en-US" sz="1600" dirty="0">
                <a:solidFill>
                  <a:srgbClr val="FFFFFF"/>
                </a:solidFill>
                <a:ea typeface="ＭＳ Ｐゴシック" pitchFamily="-112" charset="-128"/>
              </a:rPr>
              <a:t> by </a:t>
            </a:r>
            <a:r>
              <a:rPr lang="en-US" sz="1600" dirty="0" smtClean="0"/>
              <a:t>&lt;…&gt; </a:t>
            </a:r>
            <a:endParaRPr lang="en-US" sz="1200" dirty="0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0" name="Folded Corner 9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Redacted challenge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488668"/>
            <a:ext cx="3086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Data Source: &lt;…&gt; 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lvl="0"/>
            <a:r>
              <a:rPr lang="en-US" sz="2800" b="1" dirty="0" smtClean="0"/>
              <a:t>&lt;…&gt; </a:t>
            </a:r>
            <a:r>
              <a:rPr lang="en-US" sz="3200" dirty="0" smtClean="0"/>
              <a:t>Has Been </a:t>
            </a:r>
            <a:r>
              <a:rPr lang="en-US" sz="3200" dirty="0" err="1" smtClean="0"/>
              <a:t>Rebaselined</a:t>
            </a:r>
            <a:r>
              <a:rPr lang="en-US" sz="3200" dirty="0" smtClean="0"/>
              <a:t> </a:t>
            </a:r>
            <a:r>
              <a:rPr lang="en-US" sz="2800" b="1" dirty="0" smtClean="0"/>
              <a:t>&lt;…&gt; </a:t>
            </a:r>
            <a:r>
              <a:rPr lang="en-US" sz="3200" dirty="0" smtClean="0"/>
              <a:t>Times in </a:t>
            </a:r>
            <a:r>
              <a:rPr lang="en-US" sz="2800" b="1" dirty="0" smtClean="0"/>
              <a:t>&lt;…&gt; </a:t>
            </a:r>
            <a:r>
              <a:rPr lang="en-US" sz="3200" dirty="0" smtClean="0"/>
              <a:t>Months</a:t>
            </a:r>
          </a:p>
        </p:txBody>
      </p:sp>
      <p:graphicFrame>
        <p:nvGraphicFramePr>
          <p:cNvPr id="8" name="Chart 7" descr="Line graph showing that costs increase with each rebaseline" title="Rebaseline History and Cost"/>
          <p:cNvGraphicFramePr/>
          <p:nvPr>
            <p:extLst>
              <p:ext uri="{D42A27DB-BD31-4B8C-83A1-F6EECF244321}">
                <p14:modId xmlns:p14="http://schemas.microsoft.com/office/powerpoint/2010/main" val="2077234668"/>
              </p:ext>
            </p:extLst>
          </p:nvPr>
        </p:nvGraphicFramePr>
        <p:xfrm>
          <a:off x="260351" y="1562099"/>
          <a:ext cx="5572124" cy="4254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Folded Corner 9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Redacted challenge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  <p:graphicFrame>
        <p:nvGraphicFramePr>
          <p:cNvPr id="12" name="Content Placeholder 29" descr="Rebaseline descriptions should include impact and rationale information" title="Rebaselin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1640490"/>
              </p:ext>
            </p:extLst>
          </p:nvPr>
        </p:nvGraphicFramePr>
        <p:xfrm>
          <a:off x="5956300" y="1336675"/>
          <a:ext cx="2654300" cy="4746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6488668"/>
            <a:ext cx="3086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Data Source: &lt;…&gt; </a:t>
            </a:r>
            <a:endParaRPr lang="en-US" sz="1400" dirty="0">
              <a:latin typeface="+mj-lt"/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AA53DD09-615B-40E4-988E-BA342A02CB1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n-US" sz="3200" dirty="0" smtClean="0"/>
              <a:t>Milestones Extend Beyond Original Plan</a:t>
            </a:r>
          </a:p>
        </p:txBody>
      </p:sp>
      <p:sp>
        <p:nvSpPr>
          <p:cNvPr id="16387" name="Content Placeholder 9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Over time, milestones have been pushed out further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05200" y="3124200"/>
            <a:ext cx="12954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bg1"/>
                </a:solidFill>
                <a:latin typeface="+mn-lt"/>
              </a:rPr>
              <a:t>6 Years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3350" y="3686175"/>
            <a:ext cx="12954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bg1"/>
                </a:solidFill>
                <a:latin typeface="+mn-lt"/>
              </a:rPr>
              <a:t>8 Years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29125" y="4867275"/>
            <a:ext cx="15716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bg1"/>
                </a:solidFill>
                <a:latin typeface="+mn-lt"/>
              </a:rPr>
              <a:t>10 Years</a:t>
            </a:r>
          </a:p>
        </p:txBody>
      </p:sp>
      <p:graphicFrame>
        <p:nvGraphicFramePr>
          <p:cNvPr id="12" name="Chart 11" descr="Chart showing DME milestones extending for more years than planned" title="DME Spending Graph"/>
          <p:cNvGraphicFramePr/>
          <p:nvPr>
            <p:extLst>
              <p:ext uri="{D42A27DB-BD31-4B8C-83A1-F6EECF244321}">
                <p14:modId xmlns:p14="http://schemas.microsoft.com/office/powerpoint/2010/main" val="1304466468"/>
              </p:ext>
            </p:extLst>
          </p:nvPr>
        </p:nvGraphicFramePr>
        <p:xfrm>
          <a:off x="1181099" y="2281237"/>
          <a:ext cx="7305675" cy="3995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095625" y="4559300"/>
            <a:ext cx="10287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n-lt"/>
              </a:rPr>
              <a:t>5 </a:t>
            </a:r>
            <a:r>
              <a:rPr lang="en-US" sz="2400" b="1" dirty="0">
                <a:solidFill>
                  <a:schemeClr val="bg1"/>
                </a:solidFill>
                <a:latin typeface="+mn-lt"/>
              </a:rPr>
              <a:t>Years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54650" y="4346575"/>
            <a:ext cx="10287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+mn-lt"/>
              </a:rPr>
              <a:t>7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  <a:p>
            <a:pPr algn="ctr">
              <a:defRPr/>
            </a:pPr>
            <a:r>
              <a:rPr lang="en-US" sz="2400" b="1" dirty="0">
                <a:solidFill>
                  <a:schemeClr val="bg1"/>
                </a:solidFill>
                <a:latin typeface="+mn-lt"/>
              </a:rPr>
              <a:t>Years</a:t>
            </a:r>
          </a:p>
        </p:txBody>
      </p:sp>
      <p:sp>
        <p:nvSpPr>
          <p:cNvPr id="19" name="Folded Corner 18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Redacted challenge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6488668"/>
            <a:ext cx="3086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Data Source: &lt;…&gt; </a:t>
            </a:r>
            <a:endParaRPr lang="en-US" sz="1400" dirty="0">
              <a:latin typeface="+mj-lt"/>
            </a:endParaRP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AA53DD09-615B-40E4-988E-BA342A02CB1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Spending Has Been Redirected </a:t>
            </a:r>
            <a:br>
              <a:rPr lang="en-US" sz="3200" dirty="0" smtClean="0"/>
            </a:br>
            <a:r>
              <a:rPr lang="en-US" sz="3200" dirty="0" smtClean="0"/>
              <a:t>Toward Acquisition</a:t>
            </a:r>
          </a:p>
        </p:txBody>
      </p:sp>
      <p:sp>
        <p:nvSpPr>
          <p:cNvPr id="17411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4264025" cy="4495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/>
              <a:t>Between versions submitted in September and March: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&lt;…&gt; </a:t>
            </a:r>
            <a:r>
              <a:rPr lang="en-US" sz="2000" dirty="0" smtClean="0"/>
              <a:t>re-categorized from maintenance to acquisition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&lt;…&gt; </a:t>
            </a:r>
            <a:r>
              <a:rPr lang="en-US" sz="2000" dirty="0" smtClean="0"/>
              <a:t>in additional acquisition expenses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 Is the investment requiring more acquisition than originally planned?</a:t>
            </a:r>
          </a:p>
        </p:txBody>
      </p:sp>
      <p:graphicFrame>
        <p:nvGraphicFramePr>
          <p:cNvPr id="8" name="Chart 7" descr="Comparison of funding type in exhibit 300, broken into planing, maintenance, and o&amp;m." title="Spending as Reflected in Two versions ex 300s"/>
          <p:cNvGraphicFramePr/>
          <p:nvPr>
            <p:extLst>
              <p:ext uri="{D42A27DB-BD31-4B8C-83A1-F6EECF244321}">
                <p14:modId xmlns:p14="http://schemas.microsoft.com/office/powerpoint/2010/main" val="198504482"/>
              </p:ext>
            </p:extLst>
          </p:nvPr>
        </p:nvGraphicFramePr>
        <p:xfrm>
          <a:off x="4838700" y="1295400"/>
          <a:ext cx="4305300" cy="462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Folded Corner 9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Redacted challenge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88668"/>
            <a:ext cx="3086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Data Source: &lt;…&gt; </a:t>
            </a:r>
            <a:endParaRPr lang="en-US" sz="1400" dirty="0">
              <a:latin typeface="+mj-lt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AA53DD09-615B-40E4-988E-BA342A02CB1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2"/>
          <p:cNvSpPr>
            <a:spLocks noGrp="1"/>
          </p:cNvSpPr>
          <p:nvPr>
            <p:ph type="title"/>
          </p:nvPr>
        </p:nvSpPr>
        <p:spPr>
          <a:xfrm>
            <a:off x="328908" y="5193709"/>
            <a:ext cx="8464217" cy="1536700"/>
          </a:xfrm>
        </p:spPr>
        <p:txBody>
          <a:bodyPr anchor="b"/>
          <a:lstStyle/>
          <a:p>
            <a:r>
              <a:rPr lang="en-US" sz="1400" dirty="0" smtClean="0"/>
              <a:t>&lt;Agency&gt; </a:t>
            </a:r>
            <a:r>
              <a:rPr lang="en-US" sz="1400" dirty="0" err="1" smtClean="0"/>
              <a:t>Techstat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&lt;INVESTMENT NAME&gt;</a:t>
            </a:r>
            <a:endParaRPr lang="en-US" sz="2000" dirty="0" smtClean="0"/>
          </a:p>
        </p:txBody>
      </p:sp>
      <p:sp>
        <p:nvSpPr>
          <p:cNvPr id="6" name="Oval 5"/>
          <p:cNvSpPr/>
          <p:nvPr/>
        </p:nvSpPr>
        <p:spPr>
          <a:xfrm>
            <a:off x="7857361" y="275708"/>
            <a:ext cx="969433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Agency Seal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rovide a screenshot of the IT Dashboard page of your investment.&#10;IT Dashboard View 2.jpg" title="Screenshot of IT Dashboard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0446" y="1628141"/>
            <a:ext cx="6476803" cy="4306993"/>
          </a:xfrm>
          <a:prstGeom prst="rect">
            <a:avLst/>
          </a:prstGeom>
        </p:spPr>
      </p:pic>
      <p:sp>
        <p:nvSpPr>
          <p:cNvPr id="1433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B5C9E4A-B21F-44DC-ADC4-2A8A0A3D21A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04800" y="152400"/>
            <a:ext cx="8640763" cy="990600"/>
          </a:xfrm>
          <a:prstGeom prst="rect">
            <a:avLst/>
          </a:prstGeom>
          <a:ln w="47625" cap="flat" cmpd="dbl" algn="ctr">
            <a:solidFill>
              <a:schemeClr val="lt1"/>
            </a:solidFill>
            <a:prstDash val="solid"/>
            <a:miter lim="800000"/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&lt;Plain language </a:t>
            </a:r>
            <a:r>
              <a:rPr lang="en-US" sz="2800" dirty="0" smtClean="0"/>
              <a:t>thesis&gt;</a:t>
            </a:r>
            <a:endParaRPr lang="en-US" sz="2800" dirty="0"/>
          </a:p>
        </p:txBody>
      </p:sp>
      <p:sp>
        <p:nvSpPr>
          <p:cNvPr id="10" name="Line Callout 1 9"/>
          <p:cNvSpPr/>
          <p:nvPr/>
        </p:nvSpPr>
        <p:spPr>
          <a:xfrm>
            <a:off x="287866" y="3577182"/>
            <a:ext cx="1828800" cy="914400"/>
          </a:xfrm>
          <a:prstGeom prst="borderCallout1">
            <a:avLst>
              <a:gd name="adj1" fmla="val 48993"/>
              <a:gd name="adj2" fmla="val 151601"/>
              <a:gd name="adj3" fmla="val 38791"/>
              <a:gd name="adj4" fmla="val 100193"/>
            </a:avLst>
          </a:prstGeom>
          <a:ln w="44450" cap="rnd">
            <a:solidFill>
              <a:srgbClr val="FFC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/>
              <a:t>Point 2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279398" y="1938874"/>
            <a:ext cx="1828800" cy="914400"/>
          </a:xfrm>
          <a:prstGeom prst="borderCallout1">
            <a:avLst>
              <a:gd name="adj1" fmla="val 138147"/>
              <a:gd name="adj2" fmla="val 357677"/>
              <a:gd name="adj3" fmla="val 68627"/>
              <a:gd name="adj4" fmla="val 99751"/>
            </a:avLst>
          </a:prstGeom>
          <a:ln w="44450" cap="rnd">
            <a:solidFill>
              <a:srgbClr val="FFC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/>
              <a:t>Point 1</a:t>
            </a:r>
          </a:p>
        </p:txBody>
      </p:sp>
      <p:sp>
        <p:nvSpPr>
          <p:cNvPr id="12" name="Line Callout 1 11"/>
          <p:cNvSpPr/>
          <p:nvPr/>
        </p:nvSpPr>
        <p:spPr>
          <a:xfrm>
            <a:off x="296862" y="5193789"/>
            <a:ext cx="1828800" cy="914400"/>
          </a:xfrm>
          <a:prstGeom prst="borderCallout1">
            <a:avLst>
              <a:gd name="adj1" fmla="val -819"/>
              <a:gd name="adj2" fmla="val 227390"/>
              <a:gd name="adj3" fmla="val 83703"/>
              <a:gd name="adj4" fmla="val 101573"/>
            </a:avLst>
          </a:prstGeom>
          <a:ln w="44450" cap="rnd">
            <a:solidFill>
              <a:srgbClr val="FFC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/>
              <a:t>Point 3</a:t>
            </a:r>
          </a:p>
        </p:txBody>
      </p:sp>
      <p:sp>
        <p:nvSpPr>
          <p:cNvPr id="9" name="TextBox 8"/>
          <p:cNvSpPr txBox="1"/>
          <p:nvPr/>
        </p:nvSpPr>
        <p:spPr>
          <a:xfrm rot="1200000">
            <a:off x="5291189" y="2233847"/>
            <a:ext cx="3557567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&lt;Insert Dashboard Snapshot&gt;</a:t>
            </a:r>
            <a:endParaRPr lang="en-US" sz="2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Investment to… &lt;Insert plain language investment objective&gt;</a:t>
            </a:r>
          </a:p>
          <a:p>
            <a:r>
              <a:rPr lang="en-US" dirty="0" smtClean="0"/>
              <a:t>2-4 bullets on investment background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DD825B8F-5315-41E0-BF88-262B54C518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Folded Corner 7"/>
          <p:cNvSpPr/>
          <p:nvPr/>
        </p:nvSpPr>
        <p:spPr>
          <a:xfrm>
            <a:off x="6555317" y="3727450"/>
            <a:ext cx="1987550" cy="1935163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</a:rPr>
              <a:t>Keep background to no more than 2 </a:t>
            </a:r>
            <a:r>
              <a:rPr lang="en-US" dirty="0" smtClean="0">
                <a:solidFill>
                  <a:schemeClr val="tx2"/>
                </a:solidFill>
              </a:rPr>
              <a:t>slides; the following slides </a:t>
            </a:r>
            <a:r>
              <a:rPr lang="en-US" dirty="0">
                <a:solidFill>
                  <a:schemeClr val="tx2"/>
                </a:solidFill>
              </a:rPr>
              <a:t>are </a:t>
            </a:r>
            <a:r>
              <a:rPr lang="en-US" dirty="0" smtClean="0">
                <a:solidFill>
                  <a:schemeClr val="tx2"/>
                </a:solidFill>
              </a:rPr>
              <a:t>examples.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Highlights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FEB2635-97C7-4BA7-8D2E-3430457D003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7462838" y="1835150"/>
            <a:ext cx="16811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132B54"/>
                </a:solidFill>
                <a:latin typeface="+mn-lt"/>
              </a:rPr>
              <a:t>Future unknown date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2"/>
                </a:solidFill>
                <a:latin typeface="+mn-lt"/>
                <a:cs typeface="Arial" pitchFamily="34" charset="0"/>
              </a:rPr>
              <a:t>Transition to new system of record</a:t>
            </a:r>
          </a:p>
        </p:txBody>
      </p:sp>
      <p:grpSp>
        <p:nvGrpSpPr>
          <p:cNvPr id="2" name="Group 1" descr="Sample project history displayed on a timeline, including Contract Award, Rebaselines, Delays, and Contractor Challenges" title="Schedule Highlights"/>
          <p:cNvGrpSpPr/>
          <p:nvPr/>
        </p:nvGrpSpPr>
        <p:grpSpPr>
          <a:xfrm>
            <a:off x="165100" y="1733550"/>
            <a:ext cx="8229600" cy="4654213"/>
            <a:chOff x="165100" y="1733550"/>
            <a:chExt cx="8229600" cy="4654213"/>
          </a:xfrm>
        </p:grpSpPr>
        <p:cxnSp>
          <p:nvCxnSpPr>
            <p:cNvPr id="10" name="Straight Connector 9"/>
            <p:cNvCxnSpPr/>
            <p:nvPr/>
          </p:nvCxnSpPr>
          <p:spPr bwMode="auto">
            <a:xfrm rot="5400000">
              <a:off x="6201569" y="4490244"/>
              <a:ext cx="488950" cy="4762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>
              <a:off x="409575" y="4175125"/>
              <a:ext cx="7953375" cy="0"/>
            </a:xfrm>
            <a:prstGeom prst="line">
              <a:avLst/>
            </a:prstGeom>
            <a:ln w="47625" cap="rnd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533400" y="40941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>
              <a:stCxn id="20" idx="4"/>
            </p:cNvCxnSpPr>
            <p:nvPr/>
          </p:nvCxnSpPr>
          <p:spPr>
            <a:xfrm rot="16200000" flipH="1">
              <a:off x="3567907" y="4815681"/>
              <a:ext cx="1092200" cy="1587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4032250" y="41068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4433888" y="40941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364288" y="40941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8232775" y="4084638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Straight Connector 25"/>
            <p:cNvCxnSpPr>
              <a:stCxn id="13" idx="0"/>
            </p:cNvCxnSpPr>
            <p:nvPr/>
          </p:nvCxnSpPr>
          <p:spPr bwMode="auto">
            <a:xfrm rot="5400000" flipH="1" flipV="1">
              <a:off x="-226218" y="3250406"/>
              <a:ext cx="1684338" cy="3175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165100" y="1733550"/>
              <a:ext cx="1984375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2003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Contract </a:t>
              </a: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awarded and development begins</a:t>
              </a: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rot="16200000" flipV="1">
              <a:off x="4656137" y="3609976"/>
              <a:ext cx="968375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3867150" y="3121025"/>
              <a:ext cx="1360488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May 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Transition </a:t>
              </a: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milestone missed</a:t>
              </a:r>
            </a:p>
          </p:txBody>
        </p:sp>
        <p:cxnSp>
          <p:nvCxnSpPr>
            <p:cNvPr id="36" name="Straight Connector 35"/>
            <p:cNvCxnSpPr>
              <a:stCxn id="37" idx="0"/>
            </p:cNvCxnSpPr>
            <p:nvPr/>
          </p:nvCxnSpPr>
          <p:spPr bwMode="auto">
            <a:xfrm rot="16200000" flipV="1">
              <a:off x="2693988" y="3275013"/>
              <a:ext cx="1609725" cy="3175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 bwMode="auto">
            <a:xfrm>
              <a:off x="3419475" y="40814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82775" y="5262563"/>
              <a:ext cx="1231900" cy="461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2007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err="1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Rebaseline</a:t>
              </a:r>
              <a:endParaRPr lang="en-US" sz="1200" dirty="0">
                <a:solidFill>
                  <a:schemeClr val="tx2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5057775" y="4089400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 bwMode="auto">
            <a:xfrm rot="5400000">
              <a:off x="1694657" y="4404519"/>
              <a:ext cx="334962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 bwMode="auto">
            <a:xfrm>
              <a:off x="1781175" y="4073525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19163" y="4487863"/>
              <a:ext cx="1317625" cy="6461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2006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Contractor hired to </a:t>
              </a: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PMO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05455" y="1982470"/>
              <a:ext cx="1668463" cy="4619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Bid accepted</a:t>
              </a:r>
              <a:endParaRPr lang="en-US" sz="1200" dirty="0">
                <a:solidFill>
                  <a:schemeClr val="tx2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427413" y="5372100"/>
              <a:ext cx="1576387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March 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Misrepresents </a:t>
              </a: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independent evaluation </a:t>
              </a: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of investment</a:t>
              </a:r>
              <a:endParaRPr lang="en-US" sz="1200" dirty="0">
                <a:solidFill>
                  <a:schemeClr val="tx2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440238" y="2493963"/>
              <a:ext cx="1552575" cy="6477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October 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Transition </a:t>
              </a: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milestone missed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259388" y="1793875"/>
              <a:ext cx="1425575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2009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Transition </a:t>
              </a: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milestone missed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646738" y="4727575"/>
              <a:ext cx="1420812" cy="6461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July 2009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First cure notice given to contractor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418263" y="5435600"/>
              <a:ext cx="1420812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November 2009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Contract terminated</a:t>
              </a:r>
              <a:endParaRPr lang="en-US" sz="1200" dirty="0">
                <a:solidFill>
                  <a:schemeClr val="tx2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969125" y="2930525"/>
              <a:ext cx="1185863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132B54"/>
                  </a:solidFill>
                  <a:latin typeface="+mn-lt"/>
                </a:rPr>
                <a:t>June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>
                  <a:solidFill>
                    <a:schemeClr val="tx2"/>
                  </a:solidFill>
                  <a:latin typeface="+mn-lt"/>
                  <a:cs typeface="Arial" pitchFamily="34" charset="0"/>
                </a:rPr>
                <a:t>Corrective action presented</a:t>
              </a:r>
              <a:endParaRPr lang="en-US" sz="1200" dirty="0">
                <a:solidFill>
                  <a:schemeClr val="tx2"/>
                </a:solidFill>
                <a:latin typeface="+mn-lt"/>
                <a:cs typeface="Arial" pitchFamily="34" charset="0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 bwMode="auto">
            <a:xfrm rot="16200000" flipH="1">
              <a:off x="2071688" y="4776788"/>
              <a:ext cx="1047750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 bwMode="auto">
            <a:xfrm>
              <a:off x="2501900" y="4089400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6" name="Straight Connector 75"/>
            <p:cNvCxnSpPr>
              <a:stCxn id="22" idx="0"/>
            </p:cNvCxnSpPr>
            <p:nvPr/>
          </p:nvCxnSpPr>
          <p:spPr bwMode="auto">
            <a:xfrm rot="16200000" flipV="1">
              <a:off x="4349750" y="3929063"/>
              <a:ext cx="325438" cy="4762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>
              <a:endCxn id="50" idx="2"/>
            </p:cNvCxnSpPr>
            <p:nvPr/>
          </p:nvCxnSpPr>
          <p:spPr bwMode="auto">
            <a:xfrm rot="5400000" flipH="1" flipV="1">
              <a:off x="5174456" y="3226595"/>
              <a:ext cx="1584325" cy="11112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83"/>
            <p:cNvSpPr/>
            <p:nvPr/>
          </p:nvSpPr>
          <p:spPr bwMode="auto">
            <a:xfrm>
              <a:off x="5878513" y="4081463"/>
              <a:ext cx="161925" cy="16351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86" name="Straight Connector 85"/>
            <p:cNvCxnSpPr/>
            <p:nvPr/>
          </p:nvCxnSpPr>
          <p:spPr bwMode="auto">
            <a:xfrm rot="5400000">
              <a:off x="6384925" y="4824413"/>
              <a:ext cx="1171575" cy="3175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Oval 86"/>
            <p:cNvSpPr/>
            <p:nvPr/>
          </p:nvSpPr>
          <p:spPr bwMode="auto">
            <a:xfrm>
              <a:off x="6888163" y="4086225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7650163" y="4073525"/>
              <a:ext cx="161925" cy="16351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91" name="Straight Connector 90"/>
            <p:cNvCxnSpPr>
              <a:stCxn id="90" idx="0"/>
            </p:cNvCxnSpPr>
            <p:nvPr/>
          </p:nvCxnSpPr>
          <p:spPr bwMode="auto">
            <a:xfrm rot="16200000" flipV="1">
              <a:off x="7563644" y="3910807"/>
              <a:ext cx="325437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25" idx="0"/>
              <a:endCxn id="54" idx="2"/>
            </p:cNvCxnSpPr>
            <p:nvPr/>
          </p:nvCxnSpPr>
          <p:spPr bwMode="auto">
            <a:xfrm rot="16200000" flipV="1">
              <a:off x="7502525" y="3282951"/>
              <a:ext cx="1603375" cy="0"/>
            </a:xfrm>
            <a:prstGeom prst="line">
              <a:avLst/>
            </a:prstGeom>
            <a:ln w="12700" cap="rnd" cmpd="sng" algn="ctr">
              <a:solidFill>
                <a:srgbClr val="7D8D9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olded Corner 41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Background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Funding Profile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9AF16B9-BA52-4E87-A2BB-FF4436108D8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5" name="Table 4" descr="Template for project funding information, including Planning/Acquisition, O&amp;M, FTEs and Total for CY, BY and BY+1" title="Funding Profi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664736"/>
              </p:ext>
            </p:extLst>
          </p:nvPr>
        </p:nvGraphicFramePr>
        <p:xfrm>
          <a:off x="914400" y="3019425"/>
          <a:ext cx="7315200" cy="2088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/>
                <a:gridCol w="1737360"/>
                <a:gridCol w="1737360"/>
                <a:gridCol w="1737360"/>
              </a:tblGrid>
              <a:tr h="34309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en-US" dirty="0" smtClean="0"/>
                        <a:t>2011 (CY)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2012 (Request)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2013+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4309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</a:t>
                      </a:r>
                      <a:endParaRPr kumimoji="0" lang="en-US" sz="11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800"/>
                        </a:lnSpc>
                      </a:pPr>
                      <a:endParaRPr kumimoji="0" lang="en-US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Planning / Acquisition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O&amp;M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FTEs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2"/>
                          </a:solidFill>
                        </a:rPr>
                        <a:t>Total</a:t>
                      </a:r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Line Callout 1 9"/>
          <p:cNvSpPr/>
          <p:nvPr/>
        </p:nvSpPr>
        <p:spPr>
          <a:xfrm>
            <a:off x="284163" y="1646238"/>
            <a:ext cx="2209800" cy="1265237"/>
          </a:xfrm>
          <a:prstGeom prst="borderCallout1">
            <a:avLst>
              <a:gd name="adj1" fmla="val 175735"/>
              <a:gd name="adj2" fmla="val 128110"/>
              <a:gd name="adj3" fmla="val 68627"/>
              <a:gd name="adj4" fmla="val 99751"/>
            </a:avLst>
          </a:prstGeom>
          <a:ln w="44450" cap="rnd">
            <a:solidFill>
              <a:srgbClr val="FFC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/>
              <a:t>Point 1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5780088" y="5059363"/>
            <a:ext cx="2209800" cy="1347787"/>
          </a:xfrm>
          <a:prstGeom prst="borderCallout1">
            <a:avLst>
              <a:gd name="adj1" fmla="val -73196"/>
              <a:gd name="adj2" fmla="val -67317"/>
              <a:gd name="adj3" fmla="val 45102"/>
              <a:gd name="adj4" fmla="val -1331"/>
            </a:avLst>
          </a:prstGeom>
          <a:ln w="44450" cap="rnd">
            <a:solidFill>
              <a:srgbClr val="FFC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>
              <a:defRPr/>
            </a:pPr>
            <a:r>
              <a:rPr lang="en-US" sz="1600" dirty="0"/>
              <a:t>Point 2</a:t>
            </a:r>
          </a:p>
        </p:txBody>
      </p:sp>
      <p:sp>
        <p:nvSpPr>
          <p:cNvPr id="8" name="Folded Corner 7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Background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Management Challenges</a:t>
            </a:r>
          </a:p>
        </p:txBody>
      </p:sp>
      <p:sp>
        <p:nvSpPr>
          <p:cNvPr id="17411" name="Content Placeholder 10"/>
          <p:cNvSpPr>
            <a:spLocks noGrp="1"/>
          </p:cNvSpPr>
          <p:nvPr>
            <p:ph idx="1"/>
          </p:nvPr>
        </p:nvSpPr>
        <p:spPr>
          <a:xfrm>
            <a:off x="612775" y="1600200"/>
            <a:ext cx="5005388" cy="38957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000" dirty="0" smtClean="0"/>
              <a:t>Lack of system and requirements documentation </a:t>
            </a:r>
          </a:p>
          <a:p>
            <a:pPr>
              <a:spcBef>
                <a:spcPct val="0"/>
              </a:spcBef>
            </a:pPr>
            <a:r>
              <a:rPr lang="en-US" sz="2000" dirty="0" smtClean="0"/>
              <a:t>Governance Issues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Hiring practices led to potential conflict of interest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Key officials were unaware of decisions made about contractors performance</a:t>
            </a:r>
          </a:p>
          <a:p>
            <a:pPr>
              <a:spcBef>
                <a:spcPct val="0"/>
              </a:spcBef>
            </a:pPr>
            <a:r>
              <a:rPr lang="en-US" sz="2000" dirty="0" smtClean="0"/>
              <a:t>Lack of skilled staff in key positions</a:t>
            </a:r>
          </a:p>
          <a:p>
            <a:pPr>
              <a:spcBef>
                <a:spcPct val="0"/>
              </a:spcBef>
            </a:pPr>
            <a:r>
              <a:rPr lang="en-US" sz="2000" dirty="0" smtClean="0"/>
              <a:t>Weaknesses in internal controls and financial reporting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FD7250D-3093-4164-898E-CD910C0927B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44638" y="5699125"/>
            <a:ext cx="599440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&lt;Summary of </a:t>
            </a:r>
            <a:r>
              <a:rPr lang="en-US" dirty="0" smtClean="0"/>
              <a:t>GAO/IG </a:t>
            </a:r>
            <a:r>
              <a:rPr lang="en-US" dirty="0"/>
              <a:t>issues (if applicable)&gt;</a:t>
            </a:r>
          </a:p>
        </p:txBody>
      </p:sp>
      <p:sp>
        <p:nvSpPr>
          <p:cNvPr id="9" name="Rectangle 8"/>
          <p:cNvSpPr/>
          <p:nvPr/>
        </p:nvSpPr>
        <p:spPr>
          <a:xfrm>
            <a:off x="6262688" y="1903413"/>
            <a:ext cx="2562225" cy="3306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GAO/IG </a:t>
            </a:r>
            <a:r>
              <a:rPr lang="en-US" dirty="0"/>
              <a:t>Report Cover</a:t>
            </a:r>
          </a:p>
          <a:p>
            <a:pPr algn="ctr">
              <a:defRPr/>
            </a:pPr>
            <a:r>
              <a:rPr lang="en-US" dirty="0"/>
              <a:t> (if applicable)</a:t>
            </a:r>
          </a:p>
        </p:txBody>
      </p:sp>
      <p:sp>
        <p:nvSpPr>
          <p:cNvPr id="10" name="Folded Corner 9"/>
          <p:cNvSpPr/>
          <p:nvPr/>
        </p:nvSpPr>
        <p:spPr>
          <a:xfrm>
            <a:off x="6589183" y="4133849"/>
            <a:ext cx="1987550" cy="1935163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</a:rPr>
              <a:t>Keep challenges to no more than 2 slides; the following slides are examples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Folded Corner 10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Challenge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dirty="0" smtClean="0"/>
              <a:t>Requirements Management Needs Improvement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9B185CC-C2DB-4A30-AC69-D52CF13EA6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2294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76400"/>
            <a:ext cx="8244897" cy="1524000"/>
          </a:xfrm>
        </p:spPr>
        <p:txBody>
          <a:bodyPr/>
          <a:lstStyle/>
          <a:p>
            <a:pPr marL="320040" indent="-320040">
              <a:buFont typeface="Wingdings"/>
              <a:buChar char=""/>
              <a:defRPr/>
            </a:pPr>
            <a:r>
              <a:rPr lang="en-US" sz="1800" b="1" dirty="0" smtClean="0"/>
              <a:t>&lt;…&gt; of requirements will remain incomplete at the end &lt;…&gt;</a:t>
            </a:r>
          </a:p>
          <a:p>
            <a:pPr marL="640715" lvl="1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1500" dirty="0" smtClean="0"/>
              <a:t>It took </a:t>
            </a:r>
            <a:r>
              <a:rPr lang="en-US" sz="1600" b="1" dirty="0" smtClean="0"/>
              <a:t>&lt;…&gt; </a:t>
            </a:r>
            <a:r>
              <a:rPr lang="en-US" sz="1500" dirty="0" smtClean="0"/>
              <a:t>to complete </a:t>
            </a:r>
            <a:r>
              <a:rPr lang="en-US" sz="1600" b="1" dirty="0" smtClean="0"/>
              <a:t>&lt;…&gt;</a:t>
            </a:r>
            <a:r>
              <a:rPr lang="en-US" sz="1500" dirty="0" smtClean="0"/>
              <a:t> and only </a:t>
            </a:r>
            <a:r>
              <a:rPr lang="en-US" sz="1600" b="1" dirty="0" smtClean="0"/>
              <a:t>&lt;…&gt; </a:t>
            </a:r>
            <a:r>
              <a:rPr lang="en-US" sz="1500" dirty="0" smtClean="0"/>
              <a:t>years is budgeted to complete the remaining </a:t>
            </a:r>
            <a:r>
              <a:rPr lang="en-US" sz="1600" b="1" dirty="0" smtClean="0"/>
              <a:t>&lt;…&gt;</a:t>
            </a:r>
            <a:endParaRPr lang="en-US" sz="1500" dirty="0" smtClean="0"/>
          </a:p>
        </p:txBody>
      </p:sp>
      <p:graphicFrame>
        <p:nvGraphicFramePr>
          <p:cNvPr id="11" name="Chart 10" descr="Sample graph showing that delivery of requirements is behind schedule." title="Delayed Requirements Graphic"/>
          <p:cNvGraphicFramePr/>
          <p:nvPr>
            <p:extLst>
              <p:ext uri="{D42A27DB-BD31-4B8C-83A1-F6EECF244321}">
                <p14:modId xmlns:p14="http://schemas.microsoft.com/office/powerpoint/2010/main" val="4113511574"/>
              </p:ext>
            </p:extLst>
          </p:nvPr>
        </p:nvGraphicFramePr>
        <p:xfrm>
          <a:off x="711199" y="4156363"/>
          <a:ext cx="7647709" cy="2454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ular Callout 11"/>
          <p:cNvSpPr/>
          <p:nvPr/>
        </p:nvSpPr>
        <p:spPr>
          <a:xfrm>
            <a:off x="7426037" y="3980873"/>
            <a:ext cx="1394690" cy="914401"/>
          </a:xfrm>
          <a:prstGeom prst="wedgeRectCallout">
            <a:avLst>
              <a:gd name="adj1" fmla="val -93681"/>
              <a:gd name="adj2" fmla="val 982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More than half of the requirements remaining</a:t>
            </a:r>
            <a:endParaRPr lang="en-US" sz="1400" dirty="0"/>
          </a:p>
        </p:txBody>
      </p:sp>
      <p:sp>
        <p:nvSpPr>
          <p:cNvPr id="13" name="Folded Corner 12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Redacted challenge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488668"/>
            <a:ext cx="3086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Data Source: &lt;…&gt; 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152400"/>
            <a:ext cx="8153400" cy="106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ea typeface="ＭＳ Ｐゴシック" pitchFamily="-112" charset="-128"/>
                <a:cs typeface="+mj-cs"/>
              </a:rPr>
              <a:t>Not Realizing Cost Savings</a:t>
            </a:r>
            <a:endParaRPr lang="en-US" dirty="0">
              <a:ea typeface="ＭＳ Ｐゴシック" pitchFamily="-112" charset="-128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4E6721C-3C0A-49B5-A3FE-E5DD549C5A2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0" y="1352549"/>
            <a:ext cx="9144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en-US" sz="2600" dirty="0">
                <a:latin typeface="+mn-lt"/>
                <a:ea typeface="ＭＳ Ｐゴシック"/>
                <a:cs typeface="ＭＳ Ｐゴシック"/>
              </a:rPr>
              <a:t>Consolidated </a:t>
            </a:r>
            <a:r>
              <a:rPr lang="en-US" sz="2300" dirty="0" smtClean="0"/>
              <a:t> </a:t>
            </a:r>
            <a:r>
              <a:rPr lang="en-US" sz="2300" b="1" dirty="0" smtClean="0"/>
              <a:t>&lt;…&gt; </a:t>
            </a:r>
            <a:r>
              <a:rPr lang="en-US" sz="2600" dirty="0" smtClean="0">
                <a:latin typeface="+mn-lt"/>
                <a:ea typeface="ＭＳ Ｐゴシック"/>
                <a:cs typeface="ＭＳ Ｐゴシック"/>
              </a:rPr>
              <a:t>systems </a:t>
            </a:r>
            <a:r>
              <a:rPr lang="en-US" sz="2600" dirty="0">
                <a:latin typeface="+mn-lt"/>
                <a:ea typeface="ＭＳ Ｐゴシック"/>
                <a:cs typeface="ＭＳ Ｐゴシック"/>
              </a:rPr>
              <a:t>into </a:t>
            </a:r>
            <a:r>
              <a:rPr lang="en-US" sz="2800" dirty="0" smtClean="0"/>
              <a:t> </a:t>
            </a:r>
            <a:r>
              <a:rPr lang="en-US" sz="2800" b="1" dirty="0" smtClean="0"/>
              <a:t>&lt;…&gt;</a:t>
            </a:r>
            <a:r>
              <a:rPr lang="en-US" sz="2600" dirty="0" smtClean="0">
                <a:latin typeface="+mn-lt"/>
                <a:ea typeface="ＭＳ Ｐゴシック"/>
                <a:cs typeface="ＭＳ Ｐゴシック"/>
              </a:rPr>
              <a:t>,</a:t>
            </a:r>
          </a:p>
          <a:p>
            <a:pPr marL="0" lvl="1" algn="ctr">
              <a:defRPr/>
            </a:pPr>
            <a:r>
              <a:rPr lang="en-US" sz="2600" dirty="0" smtClean="0">
                <a:latin typeface="+mn-lt"/>
                <a:ea typeface="ＭＳ Ｐゴシック"/>
                <a:cs typeface="ＭＳ Ｐゴシック"/>
              </a:rPr>
              <a:t>yet </a:t>
            </a:r>
            <a:r>
              <a:rPr lang="en-US" sz="2600" dirty="0">
                <a:latin typeface="+mn-lt"/>
                <a:ea typeface="ＭＳ Ｐゴシック"/>
                <a:cs typeface="ＭＳ Ｐゴシック"/>
              </a:rPr>
              <a:t>O&amp;M costs increase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57550" y="2590800"/>
            <a:ext cx="20002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ea typeface="ＭＳ Ｐゴシック"/>
                <a:cs typeface="ＭＳ Ｐゴシック"/>
              </a:rPr>
              <a:t>Yearly </a:t>
            </a:r>
            <a:r>
              <a:rPr lang="en-US" b="1" dirty="0">
                <a:latin typeface="+mn-lt"/>
                <a:ea typeface="ＭＳ Ｐゴシック"/>
                <a:cs typeface="ＭＳ Ｐゴシック"/>
              </a:rPr>
              <a:t>O&amp;M Costs</a:t>
            </a:r>
          </a:p>
          <a:p>
            <a:pPr algn="ctr">
              <a:defRPr/>
            </a:pPr>
            <a:r>
              <a:rPr lang="en-US" sz="1400" dirty="0">
                <a:latin typeface="+mn-lt"/>
                <a:ea typeface="ＭＳ Ｐゴシック"/>
                <a:cs typeface="ＭＳ Ｐゴシック"/>
              </a:rPr>
              <a:t>($ millions)</a:t>
            </a:r>
          </a:p>
        </p:txBody>
      </p:sp>
      <p:graphicFrame>
        <p:nvGraphicFramePr>
          <p:cNvPr id="12" name="Chart 11" descr="Yearly O&amp;M Costs continue to rise despite consolidation.  This is shown with sample line graph" title="Not realizing cost savings"/>
          <p:cNvGraphicFramePr/>
          <p:nvPr>
            <p:extLst>
              <p:ext uri="{D42A27DB-BD31-4B8C-83A1-F6EECF244321}">
                <p14:modId xmlns:p14="http://schemas.microsoft.com/office/powerpoint/2010/main" val="1572475422"/>
              </p:ext>
            </p:extLst>
          </p:nvPr>
        </p:nvGraphicFramePr>
        <p:xfrm>
          <a:off x="1765300" y="3200400"/>
          <a:ext cx="5521325" cy="2705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57625" y="6038850"/>
            <a:ext cx="1156663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en-US" sz="1400" dirty="0" smtClean="0">
                <a:latin typeface="+mj-lt"/>
                <a:ea typeface="ＭＳ Ｐゴシック"/>
                <a:cs typeface="ＭＳ Ｐゴシック"/>
              </a:rPr>
              <a:t>Source: 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b="1" dirty="0" smtClean="0">
                <a:latin typeface="+mj-lt"/>
              </a:rPr>
              <a:t>&lt;…&gt; </a:t>
            </a:r>
          </a:p>
          <a:p>
            <a:pPr>
              <a:defRPr/>
            </a:pPr>
            <a:endParaRPr lang="en-US" sz="1200" dirty="0">
              <a:latin typeface="+mn-lt"/>
              <a:ea typeface="ＭＳ Ｐゴシック"/>
              <a:cs typeface="ＭＳ Ｐゴシック"/>
            </a:endParaRPr>
          </a:p>
        </p:txBody>
      </p:sp>
      <p:sp>
        <p:nvSpPr>
          <p:cNvPr id="16" name="Folded Corner 15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Redacted challenge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6488668"/>
            <a:ext cx="3086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Data Source: &lt;…&gt; 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sz="3700" dirty="0" smtClean="0"/>
              <a:t>History of Poor Cost and Schedule Control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F7247D4-05C7-4744-AD82-33CF4218850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0244" name="TextBox 12"/>
          <p:cNvSpPr txBox="1">
            <a:spLocks noChangeArrowheads="1"/>
          </p:cNvSpPr>
          <p:nvPr/>
        </p:nvSpPr>
        <p:spPr bwMode="auto">
          <a:xfrm>
            <a:off x="2895600" y="1219200"/>
            <a:ext cx="6381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Incident Management, Analysis, and Reporting System (IMARS)</a:t>
            </a:r>
          </a:p>
        </p:txBody>
      </p:sp>
      <p:sp>
        <p:nvSpPr>
          <p:cNvPr id="8" name="Folded Corner 7"/>
          <p:cNvSpPr/>
          <p:nvPr/>
        </p:nvSpPr>
        <p:spPr>
          <a:xfrm>
            <a:off x="0" y="1"/>
            <a:ext cx="2400300" cy="381000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</a:rPr>
              <a:t>Redacted challenge slide example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3086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Data Source: &lt;…&gt; </a:t>
            </a:r>
            <a:endParaRPr lang="en-US" sz="1400" dirty="0">
              <a:latin typeface="+mj-lt"/>
            </a:endParaRPr>
          </a:p>
        </p:txBody>
      </p:sp>
      <p:graphicFrame>
        <p:nvGraphicFramePr>
          <p:cNvPr id="11" name="Group 229" descr="Template to show comparison between planned and actual spending" title="History of Poor Cost and Schedule Contro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42625"/>
              </p:ext>
            </p:extLst>
          </p:nvPr>
        </p:nvGraphicFramePr>
        <p:xfrm>
          <a:off x="537104" y="1496256"/>
          <a:ext cx="7985125" cy="1437007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1169987"/>
                <a:gridCol w="925513"/>
                <a:gridCol w="860425"/>
                <a:gridCol w="869950"/>
                <a:gridCol w="1033462"/>
                <a:gridCol w="1158875"/>
                <a:gridCol w="977900"/>
                <a:gridCol w="989013"/>
              </a:tblGrid>
              <a:tr h="2682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PLANNED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ACTUAL</a:t>
                      </a: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Milestone</a:t>
                      </a: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Start Date</a:t>
                      </a: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Completion Date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Total Cost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Start Date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Completion Date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Total Cost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Percent Complete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Overr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Overr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Overr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Overr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Median">
    <a:maj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Median">
    <a:fillStyleLst>
      <a:solidFill>
        <a:schemeClr val="phClr"/>
      </a:solidFill>
      <a:solidFill>
        <a:schemeClr val="phClr">
          <a:tint val="50000"/>
        </a:schemeClr>
      </a:solidFill>
      <a:solidFill>
        <a:schemeClr val="phClr"/>
      </a:solidFill>
    </a:fillStyleLst>
    <a:lnStyleLst>
      <a:ln w="10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47625" cap="flat" cmpd="dbl" algn="ctr">
        <a:solidFill>
          <a:schemeClr val="phClr"/>
        </a:solidFill>
        <a:prstDash val="solid"/>
      </a:ln>
    </a:lnStyleLst>
    <a:effectStyleLst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  <a:blipFill>
        <a:blip xmlns:r="http://schemas.openxmlformats.org/officeDocument/2006/relationships" r:embed="rId2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Median">
    <a:maj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Median">
    <a:fillStyleLst>
      <a:solidFill>
        <a:schemeClr val="phClr"/>
      </a:solidFill>
      <a:solidFill>
        <a:schemeClr val="phClr">
          <a:tint val="50000"/>
        </a:schemeClr>
      </a:solidFill>
      <a:solidFill>
        <a:schemeClr val="phClr"/>
      </a:solidFill>
    </a:fillStyleLst>
    <a:lnStyleLst>
      <a:ln w="10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47625" cap="flat" cmpd="dbl" algn="ctr">
        <a:solidFill>
          <a:schemeClr val="phClr"/>
        </a:solidFill>
        <a:prstDash val="solid"/>
      </a:ln>
    </a:lnStyleLst>
    <a:effectStyleLst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  <a:blipFill>
        <a:blip xmlns:r="http://schemas.openxmlformats.org/officeDocument/2006/relationships" r:embed="rId2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Median">
    <a:maj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Median">
    <a:fillStyleLst>
      <a:solidFill>
        <a:schemeClr val="phClr"/>
      </a:solidFill>
      <a:solidFill>
        <a:schemeClr val="phClr">
          <a:tint val="50000"/>
        </a:schemeClr>
      </a:solidFill>
      <a:solidFill>
        <a:schemeClr val="phClr"/>
      </a:solidFill>
    </a:fillStyleLst>
    <a:lnStyleLst>
      <a:ln w="10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47625" cap="flat" cmpd="dbl" algn="ctr">
        <a:solidFill>
          <a:schemeClr val="phClr"/>
        </a:solidFill>
        <a:prstDash val="solid"/>
      </a:ln>
    </a:lnStyleLst>
    <a:effectStyleLst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  <a:blipFill>
        <a:blip xmlns:r="http://schemas.openxmlformats.org/officeDocument/2006/relationships" r:embed="rId2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</a:bgFillStyleLst>
  </a:fmt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Median">
    <a:maj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Median">
    <a:fillStyleLst>
      <a:solidFill>
        <a:schemeClr val="phClr"/>
      </a:solidFill>
      <a:solidFill>
        <a:schemeClr val="phClr">
          <a:tint val="50000"/>
        </a:schemeClr>
      </a:solidFill>
      <a:solidFill>
        <a:schemeClr val="phClr"/>
      </a:solidFill>
    </a:fillStyleLst>
    <a:lnStyleLst>
      <a:ln w="10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47625" cap="flat" cmpd="dbl" algn="ctr">
        <a:solidFill>
          <a:schemeClr val="phClr"/>
        </a:solidFill>
        <a:prstDash val="solid"/>
      </a:ln>
    </a:lnStyleLst>
    <a:effectStyleLst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  <a:blipFill>
        <a:blip xmlns:r="http://schemas.openxmlformats.org/officeDocument/2006/relationships" r:embed="rId2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603</Words>
  <Application>Microsoft Office PowerPoint</Application>
  <PresentationFormat>On-screen Show (4:3)</PresentationFormat>
  <Paragraphs>178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   &lt;Agency&gt; TechStat &lt;Investment NAME&gt;    &lt;Date&gt;   Presented By  &lt;CIO NAME&gt;, &lt;Agency&gt;</vt:lpstr>
      <vt:lpstr>Thesis</vt:lpstr>
      <vt:lpstr>Background</vt:lpstr>
      <vt:lpstr>Schedule Highlights</vt:lpstr>
      <vt:lpstr>Funding Profile</vt:lpstr>
      <vt:lpstr>Project Management Challenges</vt:lpstr>
      <vt:lpstr>Requirements Management Needs Improvement</vt:lpstr>
      <vt:lpstr>Not Realizing Cost Savings</vt:lpstr>
      <vt:lpstr>History of Poor Cost and Schedule Control</vt:lpstr>
      <vt:lpstr>History of Unmet Performance Targets</vt:lpstr>
      <vt:lpstr>Current Staff Challenges</vt:lpstr>
      <vt:lpstr>&lt;…&gt; Has Been Rebaselined &lt;…&gt; Times in &lt;…&gt; Months</vt:lpstr>
      <vt:lpstr>Milestones Extend Beyond Original Plan</vt:lpstr>
      <vt:lpstr>Spending Has Been Redirected  Toward Acquisition</vt:lpstr>
      <vt:lpstr>&lt;Agency&gt; Techstat &lt;INVESTMENT NAME&gt;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2010-05-11T16:35:44Z</dcterms:created>
  <dcterms:modified xsi:type="dcterms:W3CDTF">2011-02-01T14:28:06Z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