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5230" r:id="rId1"/>
  </p:sldMasterIdLst>
  <p:notesMasterIdLst>
    <p:notesMasterId r:id="rId13"/>
  </p:notesMasterIdLst>
  <p:handoutMasterIdLst>
    <p:handoutMasterId r:id="rId14"/>
  </p:handoutMasterIdLst>
  <p:sldIdLst>
    <p:sldId id="293" r:id="rId2"/>
    <p:sldId id="291" r:id="rId3"/>
    <p:sldId id="284" r:id="rId4"/>
    <p:sldId id="288" r:id="rId5"/>
    <p:sldId id="279" r:id="rId6"/>
    <p:sldId id="287" r:id="rId7"/>
    <p:sldId id="290" r:id="rId8"/>
    <p:sldId id="280" r:id="rId9"/>
    <p:sldId id="283" r:id="rId10"/>
    <p:sldId id="285" r:id="rId11"/>
    <p:sldId id="292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A2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91" autoAdjust="0"/>
    <p:restoredTop sz="90367" autoAdjust="0"/>
  </p:normalViewPr>
  <p:slideViewPr>
    <p:cSldViewPr snapToGrid="0">
      <p:cViewPr>
        <p:scale>
          <a:sx n="80" d="100"/>
          <a:sy n="80" d="100"/>
        </p:scale>
        <p:origin x="-10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-2088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>
              <a:defRPr sz="1200"/>
            </a:lvl1pPr>
          </a:lstStyle>
          <a:p>
            <a:pPr>
              <a:defRPr/>
            </a:pPr>
            <a:fld id="{E094D676-06A9-4CE6-852A-55D38CCF06D0}" type="datetimeFigureOut">
              <a:rPr lang="en-US"/>
              <a:pPr>
                <a:defRPr/>
              </a:pPr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1263"/>
            <a:ext cx="3038475" cy="463550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31263"/>
            <a:ext cx="3038475" cy="463550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r">
              <a:defRPr sz="1200"/>
            </a:lvl1pPr>
          </a:lstStyle>
          <a:p>
            <a:pPr>
              <a:defRPr/>
            </a:pPr>
            <a:fld id="{C3F338E0-D492-40A4-9E70-9FA1F7018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47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4029" tIns="47015" rIns="94029" bIns="470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4029" tIns="47015" rIns="94029" bIns="470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8CFD62-3FC8-42FC-8E16-3FE9A02DE9F4}" type="datetimeFigureOut">
              <a:rPr lang="en-US"/>
              <a:pPr>
                <a:defRPr/>
              </a:pPr>
              <a:t>2/1/2011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29" tIns="47015" rIns="94029" bIns="4701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4029" tIns="47015" rIns="94029" bIns="4701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4029" tIns="47015" rIns="94029" bIns="470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4029" tIns="47015" rIns="94029" bIns="470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FFB4B5-5FE9-47C2-B869-2F1E1B6748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6874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4416425"/>
            <a:ext cx="6346825" cy="4648200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27423C-C7C0-4FEA-8643-23EA4EF7F2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FB4B5-5FE9-47C2-B869-2F1E1B67489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9422F-936B-4072-A689-CA9B04F8ED0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DE267B-ACC1-4843-9A29-51FBCF8B318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C768FB-77F4-47B5-8FAD-B4FB79624C6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AAFEFF-934A-4CC6-A9CD-23C93DDC594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AB0E5C-147F-43C1-8AE3-D683CB542E9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7D31B7-5CC1-48CD-8FED-FF94B09BFBA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58DE52-392F-46FB-AF3C-95645DE623E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E8128D-7B53-4D2C-A1A3-AED97BD21D3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FDA149-DFBB-4D86-997D-134775C9396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1/13/2010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342106-6816-40E0-A67C-E8CF12C4110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1/13/2010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F8832-9E95-4985-AEB4-E3A00771FA4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1/13/2010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E59A77-A8D4-43E1-B6B7-E689A4ED7F7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AB2E6-680F-42A8-9444-D3785929894E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6728F-C331-477E-91BB-176F6D56C30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5492750" y="1201738"/>
            <a:ext cx="338772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/>
                </a:solidFill>
              </a:rPr>
              <a:t>&lt;Investment Name&gt; TechStat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641AB-C74B-4DCB-A733-338928E4FA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10C6E-F9C6-4CB5-B2BA-F602FD50941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1A19EF-404C-458F-97E2-FCF939FD705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774A3-E979-4D6B-A2DF-41A83A6B30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1/13/2010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7FC501-C749-4446-97C8-ABD79609053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EE9D23-21B4-4B2A-92D3-95371C19B6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1/13/2010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0DE861-0EBF-4668-B9F7-3BA01A30D71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AB2E6-680F-42A8-9444-D3785929894E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492892-97B3-4723-AB0A-B759C6A1F84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1" r:id="rId1"/>
    <p:sldLayoutId id="2147485232" r:id="rId2"/>
    <p:sldLayoutId id="2147485233" r:id="rId3"/>
    <p:sldLayoutId id="2147485234" r:id="rId4"/>
    <p:sldLayoutId id="2147485235" r:id="rId5"/>
    <p:sldLayoutId id="2147485236" r:id="rId6"/>
    <p:sldLayoutId id="2147485237" r:id="rId7"/>
    <p:sldLayoutId id="2147485238" r:id="rId8"/>
    <p:sldLayoutId id="2147485239" r:id="rId9"/>
    <p:sldLayoutId id="2147485240" r:id="rId10"/>
    <p:sldLayoutId id="214748524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635295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2000" dirty="0" smtClean="0"/>
              <a:t>&lt;Agency&gt; TechStat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100" dirty="0" smtClean="0"/>
              <a:t>&lt;Investment NAME&gt;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&lt;Date&gt;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000" dirty="0" smtClean="0"/>
              <a:t>Presented By </a:t>
            </a:r>
            <a:br>
              <a:rPr lang="en-US" sz="2000" dirty="0" smtClean="0"/>
            </a:br>
            <a:r>
              <a:rPr lang="en-US" sz="2000" dirty="0" smtClean="0"/>
              <a:t>&lt;CIO NAME&gt;, &lt;Agency&gt;</a:t>
            </a:r>
            <a:endParaRPr lang="en-US" sz="1400" dirty="0" smtClean="0"/>
          </a:p>
        </p:txBody>
      </p:sp>
      <p:sp>
        <p:nvSpPr>
          <p:cNvPr id="6" name="Oval 5"/>
          <p:cNvSpPr/>
          <p:nvPr/>
        </p:nvSpPr>
        <p:spPr>
          <a:xfrm>
            <a:off x="7857361" y="275708"/>
            <a:ext cx="969433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Agency Seal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180AA5D-FA98-4222-B76C-B8131B4564D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6225" y="2306638"/>
            <a:ext cx="8531225" cy="43592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&lt;ORG </a:t>
            </a:r>
            <a:r>
              <a:rPr lang="en-US" sz="2800" dirty="0" smtClean="0"/>
              <a:t>Chart, problem escalation structure&gt;</a:t>
            </a:r>
            <a:endParaRPr lang="en-US" sz="2800" dirty="0"/>
          </a:p>
        </p:txBody>
      </p:sp>
      <p:sp>
        <p:nvSpPr>
          <p:cNvPr id="7" name="Folded Corner 6"/>
          <p:cNvSpPr/>
          <p:nvPr/>
        </p:nvSpPr>
        <p:spPr>
          <a:xfrm>
            <a:off x="440690" y="1421131"/>
            <a:ext cx="3811270" cy="1565909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2"/>
                </a:solidFill>
              </a:rPr>
              <a:t>Use this detail slide to highlight the most significant </a:t>
            </a:r>
            <a:r>
              <a:rPr lang="en-US" sz="1400" dirty="0" smtClean="0">
                <a:solidFill>
                  <a:schemeClr val="tx2"/>
                </a:solidFill>
              </a:rPr>
              <a:t>area for improvement outlined in further detail in the corrective action plan (e.g. Governance, Project Management, Requirements, etc)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2"/>
          <p:cNvSpPr>
            <a:spLocks noGrp="1"/>
          </p:cNvSpPr>
          <p:nvPr>
            <p:ph type="title"/>
          </p:nvPr>
        </p:nvSpPr>
        <p:spPr>
          <a:xfrm>
            <a:off x="328908" y="5193709"/>
            <a:ext cx="8464217" cy="1536700"/>
          </a:xfrm>
        </p:spPr>
        <p:txBody>
          <a:bodyPr anchor="b"/>
          <a:lstStyle/>
          <a:p>
            <a:r>
              <a:rPr lang="en-US" sz="1400" dirty="0" smtClean="0"/>
              <a:t>&lt;Agency&gt; </a:t>
            </a:r>
            <a:r>
              <a:rPr lang="en-US" sz="1400" dirty="0" err="1" smtClean="0"/>
              <a:t>Techstat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&lt;INVESTMENT NAME&gt;</a:t>
            </a:r>
            <a:endParaRPr lang="en-US" sz="2000" dirty="0" smtClean="0"/>
          </a:p>
        </p:txBody>
      </p:sp>
      <p:sp>
        <p:nvSpPr>
          <p:cNvPr id="6" name="Oval 5"/>
          <p:cNvSpPr/>
          <p:nvPr/>
        </p:nvSpPr>
        <p:spPr>
          <a:xfrm>
            <a:off x="7857361" y="275708"/>
            <a:ext cx="969433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Agency Seal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creenshot of investment on dashboard.&#10;IT Dashboard View 2.jpg" title="IT Dashboard Screenshot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0446" y="1628141"/>
            <a:ext cx="6476803" cy="4306993"/>
          </a:xfrm>
          <a:prstGeom prst="rect">
            <a:avLst/>
          </a:prstGeom>
        </p:spPr>
      </p:pic>
      <p:sp>
        <p:nvSpPr>
          <p:cNvPr id="1433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B5C9E4A-B21F-44DC-ADC4-2A8A0A3D21A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04800" y="152400"/>
            <a:ext cx="8640763" cy="990600"/>
          </a:xfrm>
          <a:prstGeom prst="rect">
            <a:avLst/>
          </a:prstGeom>
          <a:ln w="47625" cap="flat" cmpd="dbl" algn="ctr">
            <a:solidFill>
              <a:schemeClr val="lt1"/>
            </a:solidFill>
            <a:prstDash val="solid"/>
            <a:miter lim="800000"/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&lt;Plain language </a:t>
            </a:r>
            <a:r>
              <a:rPr lang="en-US" sz="2800" dirty="0" smtClean="0"/>
              <a:t>thesis&gt;</a:t>
            </a:r>
            <a:endParaRPr lang="en-US" sz="2800" dirty="0"/>
          </a:p>
        </p:txBody>
      </p:sp>
      <p:sp>
        <p:nvSpPr>
          <p:cNvPr id="10" name="Line Callout 1 9"/>
          <p:cNvSpPr/>
          <p:nvPr/>
        </p:nvSpPr>
        <p:spPr>
          <a:xfrm>
            <a:off x="287866" y="3577182"/>
            <a:ext cx="1828800" cy="914400"/>
          </a:xfrm>
          <a:prstGeom prst="borderCallout1">
            <a:avLst>
              <a:gd name="adj1" fmla="val 48993"/>
              <a:gd name="adj2" fmla="val 151601"/>
              <a:gd name="adj3" fmla="val 38791"/>
              <a:gd name="adj4" fmla="val 100193"/>
            </a:avLst>
          </a:prstGeom>
          <a:ln w="44450" cap="rnd">
            <a:solidFill>
              <a:srgbClr val="FFC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/>
              <a:t>Point 2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279398" y="1938874"/>
            <a:ext cx="1828800" cy="914400"/>
          </a:xfrm>
          <a:prstGeom prst="borderCallout1">
            <a:avLst>
              <a:gd name="adj1" fmla="val 138147"/>
              <a:gd name="adj2" fmla="val 357677"/>
              <a:gd name="adj3" fmla="val 68627"/>
              <a:gd name="adj4" fmla="val 99751"/>
            </a:avLst>
          </a:prstGeom>
          <a:ln w="44450" cap="rnd">
            <a:solidFill>
              <a:srgbClr val="FFC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/>
              <a:t>Point 1</a:t>
            </a:r>
          </a:p>
        </p:txBody>
      </p:sp>
      <p:sp>
        <p:nvSpPr>
          <p:cNvPr id="12" name="Line Callout 1 11"/>
          <p:cNvSpPr/>
          <p:nvPr/>
        </p:nvSpPr>
        <p:spPr>
          <a:xfrm>
            <a:off x="296862" y="5193789"/>
            <a:ext cx="1828800" cy="914400"/>
          </a:xfrm>
          <a:prstGeom prst="borderCallout1">
            <a:avLst>
              <a:gd name="adj1" fmla="val -819"/>
              <a:gd name="adj2" fmla="val 227390"/>
              <a:gd name="adj3" fmla="val 83703"/>
              <a:gd name="adj4" fmla="val 101573"/>
            </a:avLst>
          </a:prstGeom>
          <a:ln w="44450" cap="rnd">
            <a:solidFill>
              <a:srgbClr val="FFC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/>
              <a:t>Point 3</a:t>
            </a:r>
          </a:p>
        </p:txBody>
      </p:sp>
      <p:sp>
        <p:nvSpPr>
          <p:cNvPr id="9" name="TextBox 8"/>
          <p:cNvSpPr txBox="1"/>
          <p:nvPr/>
        </p:nvSpPr>
        <p:spPr>
          <a:xfrm rot="1200000">
            <a:off x="5291189" y="2233847"/>
            <a:ext cx="3557567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&lt;Insert Dashboard Snapshot&gt;</a:t>
            </a:r>
            <a:endParaRPr lang="en-US" sz="2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2-4 bullets on investment background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DD825B8F-5315-41E0-BF88-262B54C518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Folded Corner 7"/>
          <p:cNvSpPr/>
          <p:nvPr/>
        </p:nvSpPr>
        <p:spPr>
          <a:xfrm>
            <a:off x="1670050" y="3041650"/>
            <a:ext cx="1987550" cy="1935163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</a:rPr>
              <a:t>Keep background to no more than 2 slides.  </a:t>
            </a:r>
            <a:r>
              <a:rPr lang="en-US" dirty="0" smtClean="0">
                <a:solidFill>
                  <a:schemeClr val="tx2"/>
                </a:solidFill>
              </a:rPr>
              <a:t>The following 2 slides </a:t>
            </a:r>
            <a:r>
              <a:rPr lang="en-US" dirty="0">
                <a:solidFill>
                  <a:schemeClr val="tx2"/>
                </a:solidFill>
              </a:rPr>
              <a:t>are </a:t>
            </a:r>
            <a:r>
              <a:rPr lang="en-US" dirty="0" smtClean="0">
                <a:solidFill>
                  <a:schemeClr val="tx2"/>
                </a:solidFill>
              </a:rPr>
              <a:t>only examples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Folded Corner 6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Background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Timeline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FEB2635-97C7-4BA7-8D2E-3430457D003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3427413" y="5372100"/>
            <a:ext cx="1576387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132B54"/>
                </a:solidFill>
                <a:latin typeface="+mn-lt"/>
              </a:rPr>
              <a:t>March 2008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tx2"/>
                </a:solidFill>
                <a:latin typeface="+mn-lt"/>
                <a:cs typeface="Arial" pitchFamily="34" charset="0"/>
              </a:rPr>
              <a:t>Misrepresents </a:t>
            </a:r>
            <a:r>
              <a:rPr lang="en-US" sz="1200" dirty="0">
                <a:solidFill>
                  <a:schemeClr val="tx2"/>
                </a:solidFill>
                <a:latin typeface="+mn-lt"/>
                <a:cs typeface="Arial" pitchFamily="34" charset="0"/>
              </a:rPr>
              <a:t>independent evaluation </a:t>
            </a:r>
            <a:r>
              <a:rPr lang="en-US" sz="1200" dirty="0" smtClean="0">
                <a:solidFill>
                  <a:schemeClr val="tx2"/>
                </a:solidFill>
                <a:latin typeface="+mn-lt"/>
                <a:cs typeface="Arial" pitchFamily="34" charset="0"/>
              </a:rPr>
              <a:t>of investment</a:t>
            </a:r>
            <a:endParaRPr lang="en-US" sz="1200" dirty="0">
              <a:solidFill>
                <a:schemeClr val="tx2"/>
              </a:solidFill>
              <a:latin typeface="+mn-lt"/>
              <a:cs typeface="Arial" pitchFamily="34" charset="0"/>
            </a:endParaRPr>
          </a:p>
        </p:txBody>
      </p:sp>
      <p:grpSp>
        <p:nvGrpSpPr>
          <p:cNvPr id="2" name="Group 1" descr="Project background information including beginning of contract and project challenges." title="Background Timeline"/>
          <p:cNvGrpSpPr/>
          <p:nvPr/>
        </p:nvGrpSpPr>
        <p:grpSpPr>
          <a:xfrm>
            <a:off x="165100" y="1733550"/>
            <a:ext cx="8978900" cy="4348381"/>
            <a:chOff x="165100" y="1733550"/>
            <a:chExt cx="8978900" cy="4348381"/>
          </a:xfrm>
        </p:grpSpPr>
        <p:cxnSp>
          <p:nvCxnSpPr>
            <p:cNvPr id="10" name="Straight Connector 9"/>
            <p:cNvCxnSpPr/>
            <p:nvPr/>
          </p:nvCxnSpPr>
          <p:spPr bwMode="auto">
            <a:xfrm rot="5400000">
              <a:off x="6201569" y="4490244"/>
              <a:ext cx="488950" cy="4762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>
              <a:off x="409575" y="4175125"/>
              <a:ext cx="7953375" cy="0"/>
            </a:xfrm>
            <a:prstGeom prst="line">
              <a:avLst/>
            </a:prstGeom>
            <a:ln w="47625" cap="rnd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533400" y="40941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stCxn id="20" idx="4"/>
            </p:cNvCxnSpPr>
            <p:nvPr/>
          </p:nvCxnSpPr>
          <p:spPr>
            <a:xfrm rot="16200000" flipH="1">
              <a:off x="3567907" y="4815681"/>
              <a:ext cx="1092200" cy="1587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4032250" y="41068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4433888" y="40941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364288" y="40941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8232775" y="4084638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Straight Connector 25"/>
            <p:cNvCxnSpPr>
              <a:stCxn id="13" idx="0"/>
            </p:cNvCxnSpPr>
            <p:nvPr/>
          </p:nvCxnSpPr>
          <p:spPr bwMode="auto">
            <a:xfrm rot="5400000" flipH="1" flipV="1">
              <a:off x="-226218" y="3250406"/>
              <a:ext cx="1684338" cy="3175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165100" y="1733550"/>
              <a:ext cx="1984375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2003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Contract </a:t>
              </a: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awarded and development begins</a:t>
              </a: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rot="16200000" flipV="1">
              <a:off x="4656137" y="3609976"/>
              <a:ext cx="968375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3867150" y="3121025"/>
              <a:ext cx="1360488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May 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Transition </a:t>
              </a: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milestone missed</a:t>
              </a:r>
            </a:p>
          </p:txBody>
        </p:sp>
        <p:cxnSp>
          <p:nvCxnSpPr>
            <p:cNvPr id="36" name="Straight Connector 35"/>
            <p:cNvCxnSpPr>
              <a:stCxn id="37" idx="0"/>
            </p:cNvCxnSpPr>
            <p:nvPr/>
          </p:nvCxnSpPr>
          <p:spPr bwMode="auto">
            <a:xfrm rot="16200000" flipV="1">
              <a:off x="2693988" y="3275013"/>
              <a:ext cx="1609725" cy="3175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 bwMode="auto">
            <a:xfrm>
              <a:off x="3419475" y="40814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82775" y="5262563"/>
              <a:ext cx="1231900" cy="461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2007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err="1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Rebaseline</a:t>
              </a:r>
              <a:endParaRPr lang="en-US" sz="1200" dirty="0">
                <a:solidFill>
                  <a:schemeClr val="tx2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5057775" y="4089400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 bwMode="auto">
            <a:xfrm rot="5400000">
              <a:off x="1694657" y="4404519"/>
              <a:ext cx="334962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 bwMode="auto">
            <a:xfrm>
              <a:off x="1781175" y="4073525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9163" y="4487863"/>
              <a:ext cx="1317625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2006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Contractor hired to </a:t>
              </a: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PMO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89275" y="1784350"/>
              <a:ext cx="1668463" cy="4619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Bid accepted</a:t>
              </a:r>
              <a:endParaRPr lang="en-US" sz="1200" dirty="0">
                <a:solidFill>
                  <a:schemeClr val="tx2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440238" y="2493963"/>
              <a:ext cx="1552575" cy="6477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October 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Transition </a:t>
              </a: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milestone missed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259388" y="1793875"/>
              <a:ext cx="1425575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2009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Transition </a:t>
              </a: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milestone missed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646738" y="4727575"/>
              <a:ext cx="1420812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July 2009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First cure notice given to contractor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418263" y="5435600"/>
              <a:ext cx="1420812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November 2009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Contract terminated</a:t>
              </a:r>
              <a:endParaRPr lang="en-US" sz="1200" dirty="0">
                <a:solidFill>
                  <a:schemeClr val="tx2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969125" y="2930525"/>
              <a:ext cx="1185863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June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Corrective action presented</a:t>
              </a:r>
              <a:endParaRPr lang="en-US" sz="1200" dirty="0">
                <a:solidFill>
                  <a:schemeClr val="tx2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462838" y="1835150"/>
              <a:ext cx="1681162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Future unknown date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Transition to new system of record</a:t>
              </a:r>
            </a:p>
          </p:txBody>
        </p:sp>
        <p:cxnSp>
          <p:nvCxnSpPr>
            <p:cNvPr id="55" name="Straight Connector 54"/>
            <p:cNvCxnSpPr/>
            <p:nvPr/>
          </p:nvCxnSpPr>
          <p:spPr bwMode="auto">
            <a:xfrm rot="16200000" flipH="1">
              <a:off x="2071688" y="4776788"/>
              <a:ext cx="1047750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 bwMode="auto">
            <a:xfrm>
              <a:off x="2501900" y="4089400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6" name="Straight Connector 75"/>
            <p:cNvCxnSpPr>
              <a:stCxn id="22" idx="0"/>
            </p:cNvCxnSpPr>
            <p:nvPr/>
          </p:nvCxnSpPr>
          <p:spPr bwMode="auto">
            <a:xfrm rot="16200000" flipV="1">
              <a:off x="4349750" y="3929063"/>
              <a:ext cx="325438" cy="4762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>
              <a:endCxn id="50" idx="2"/>
            </p:cNvCxnSpPr>
            <p:nvPr/>
          </p:nvCxnSpPr>
          <p:spPr bwMode="auto">
            <a:xfrm rot="5400000" flipH="1" flipV="1">
              <a:off x="5174456" y="3226595"/>
              <a:ext cx="1584325" cy="11112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83"/>
            <p:cNvSpPr/>
            <p:nvPr/>
          </p:nvSpPr>
          <p:spPr bwMode="auto">
            <a:xfrm>
              <a:off x="5878513" y="40814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86" name="Straight Connector 85"/>
            <p:cNvCxnSpPr/>
            <p:nvPr/>
          </p:nvCxnSpPr>
          <p:spPr bwMode="auto">
            <a:xfrm rot="5400000">
              <a:off x="6384925" y="4824413"/>
              <a:ext cx="1171575" cy="3175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Oval 86"/>
            <p:cNvSpPr/>
            <p:nvPr/>
          </p:nvSpPr>
          <p:spPr bwMode="auto">
            <a:xfrm>
              <a:off x="6888163" y="4086225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7650163" y="4073525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91" name="Straight Connector 90"/>
            <p:cNvCxnSpPr>
              <a:stCxn id="90" idx="0"/>
            </p:cNvCxnSpPr>
            <p:nvPr/>
          </p:nvCxnSpPr>
          <p:spPr bwMode="auto">
            <a:xfrm rot="16200000" flipV="1">
              <a:off x="7563644" y="3910807"/>
              <a:ext cx="325437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25" idx="0"/>
              <a:endCxn id="54" idx="2"/>
            </p:cNvCxnSpPr>
            <p:nvPr/>
          </p:nvCxnSpPr>
          <p:spPr bwMode="auto">
            <a:xfrm rot="16200000" flipV="1">
              <a:off x="7502525" y="3282951"/>
              <a:ext cx="1603375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Folded Corner 44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Background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</a:p>
        </p:txBody>
      </p:sp>
      <p:sp>
        <p:nvSpPr>
          <p:cNvPr id="17411" name="Content Placeholder 10"/>
          <p:cNvSpPr>
            <a:spLocks noGrp="1"/>
          </p:cNvSpPr>
          <p:nvPr>
            <p:ph idx="1"/>
          </p:nvPr>
        </p:nvSpPr>
        <p:spPr>
          <a:xfrm>
            <a:off x="612775" y="1600200"/>
            <a:ext cx="5005388" cy="38957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000" dirty="0" smtClean="0"/>
              <a:t>&lt;</a:t>
            </a:r>
            <a:r>
              <a:rPr lang="en-US" sz="2000" b="1" i="1" dirty="0" smtClean="0"/>
              <a:t>Notional</a:t>
            </a:r>
            <a:r>
              <a:rPr lang="en-US" sz="2000" dirty="0" smtClean="0"/>
              <a:t>, insert challenges&gt;</a:t>
            </a:r>
          </a:p>
          <a:p>
            <a:pPr>
              <a:spcBef>
                <a:spcPct val="0"/>
              </a:spcBef>
            </a:pPr>
            <a:r>
              <a:rPr lang="en-US" sz="2000" dirty="0" smtClean="0"/>
              <a:t>Lack of system and requirements documentation </a:t>
            </a:r>
          </a:p>
          <a:p>
            <a:pPr>
              <a:spcBef>
                <a:spcPct val="0"/>
              </a:spcBef>
            </a:pPr>
            <a:r>
              <a:rPr lang="en-US" sz="2000" dirty="0" smtClean="0"/>
              <a:t>Governance Issues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Hiring practices led to potential conflict of interest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Key officials were unaware of decisions made about contractors performance</a:t>
            </a:r>
          </a:p>
          <a:p>
            <a:pPr>
              <a:spcBef>
                <a:spcPct val="0"/>
              </a:spcBef>
            </a:pPr>
            <a:r>
              <a:rPr lang="en-US" sz="2000" dirty="0" smtClean="0"/>
              <a:t>Lack of skilled staff in key positions</a:t>
            </a:r>
          </a:p>
          <a:p>
            <a:pPr>
              <a:spcBef>
                <a:spcPct val="0"/>
              </a:spcBef>
            </a:pPr>
            <a:r>
              <a:rPr lang="en-US" sz="2000" dirty="0" smtClean="0"/>
              <a:t>Weaknesses in internal controls and financial reporting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FD7250D-3093-4164-898E-CD910C0927B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44638" y="5699125"/>
            <a:ext cx="599440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&lt;Summary of GAO issues (if applicable)&gt;</a:t>
            </a:r>
          </a:p>
        </p:txBody>
      </p:sp>
      <p:sp>
        <p:nvSpPr>
          <p:cNvPr id="9" name="Rectangle 8"/>
          <p:cNvSpPr/>
          <p:nvPr/>
        </p:nvSpPr>
        <p:spPr>
          <a:xfrm>
            <a:off x="6262688" y="1903413"/>
            <a:ext cx="2562225" cy="3306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&lt;GAO Report Cover&gt;</a:t>
            </a:r>
            <a:endParaRPr lang="en-US" dirty="0"/>
          </a:p>
          <a:p>
            <a:pPr algn="ctr">
              <a:defRPr/>
            </a:pPr>
            <a:r>
              <a:rPr lang="en-US" dirty="0"/>
              <a:t> (if applicable)</a:t>
            </a:r>
          </a:p>
        </p:txBody>
      </p:sp>
      <p:sp>
        <p:nvSpPr>
          <p:cNvPr id="11" name="Folded Corner 10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Challenge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 descr="Description of contrast in the &quot;Before&quot; stage and the &quot;After&quot; stage to show new approach to project" title="New Approach 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970362"/>
              </p:ext>
            </p:extLst>
          </p:nvPr>
        </p:nvGraphicFramePr>
        <p:xfrm>
          <a:off x="728663" y="1704975"/>
          <a:ext cx="7765136" cy="3494605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3867358"/>
                <a:gridCol w="208280"/>
                <a:gridCol w="3689498"/>
              </a:tblGrid>
              <a:tr h="720925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2400" b="1" kern="1200" cap="small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Before</a:t>
                      </a:r>
                      <a:endParaRPr lang="en-US" sz="2400" b="1" kern="1200" cap="small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5400" cmpd="sng">
                      <a:noFill/>
                    </a:lnT>
                    <a:lnB w="28575" cap="flat" cmpd="sng" algn="ctr">
                      <a:solidFill>
                        <a:srgbClr val="9FB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2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54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2400" b="1" kern="1200" cap="small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After</a:t>
                      </a:r>
                      <a:endParaRPr lang="en-US" sz="2400" b="1" kern="1200" cap="small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5400" cmpd="sng">
                      <a:noFill/>
                    </a:lnT>
                    <a:lnB w="28575" cap="flat" cmpd="sng" algn="ctr">
                      <a:solidFill>
                        <a:srgbClr val="9FB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200">
                <a:tc>
                  <a:txBody>
                    <a:bodyPr/>
                    <a:lstStyle/>
                    <a:p>
                      <a:pPr marL="274320" marR="0" lvl="0" indent="-27432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&lt;use past tense&gt;</a:t>
                      </a:r>
                    </a:p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Previous approach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Previous approach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Previous approach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endParaRPr lang="en-US" sz="20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</a:pPr>
                      <a:endParaRPr lang="en-US" sz="20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91440" marB="91440">
                    <a:lnT w="28575" cap="flat" cmpd="sng" algn="ctr">
                      <a:solidFill>
                        <a:srgbClr val="9FB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</a:pPr>
                      <a:endParaRPr lang="en-US" sz="20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91440" marB="91440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4320" marR="0" lvl="0" indent="-27432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&lt;use future tense&gt;</a:t>
                      </a:r>
                    </a:p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New approach</a:t>
                      </a:r>
                    </a:p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New approach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New approach</a:t>
                      </a:r>
                    </a:p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endParaRPr lang="en-US" sz="20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91440" marB="91440">
                    <a:lnT w="28575" cap="flat" cmpd="sng" algn="ctr">
                      <a:solidFill>
                        <a:srgbClr val="9FB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44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 Approach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99646B8-BF8F-434F-AA0F-1FBA01C0908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lded Corner 4"/>
          <p:cNvSpPr/>
          <p:nvPr/>
        </p:nvSpPr>
        <p:spPr>
          <a:xfrm>
            <a:off x="7156450" y="1"/>
            <a:ext cx="1987550" cy="14859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</a:rPr>
              <a:t>This slide focuses on process-oriented changes to this investment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 descr="Current state and future state template for outcomes&#10;" title="Outcome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222395"/>
              </p:ext>
            </p:extLst>
          </p:nvPr>
        </p:nvGraphicFramePr>
        <p:xfrm>
          <a:off x="728663" y="1704975"/>
          <a:ext cx="7765136" cy="3909016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3867358"/>
                <a:gridCol w="208280"/>
                <a:gridCol w="3689498"/>
              </a:tblGrid>
              <a:tr h="720925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2400" b="1" kern="1200" cap="small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</a:t>
                      </a:r>
                      <a:r>
                        <a:rPr lang="en-US" sz="2400" b="1" kern="1200" cap="small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State</a:t>
                      </a:r>
                      <a:endParaRPr lang="en-US" sz="2400" b="1" kern="1200" cap="small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5400" cmpd="sng">
                      <a:noFill/>
                    </a:lnT>
                    <a:lnB w="28575" cap="flat" cmpd="sng" algn="ctr">
                      <a:solidFill>
                        <a:srgbClr val="9FB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2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54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2400" b="1" kern="1200" cap="small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Future</a:t>
                      </a:r>
                      <a:r>
                        <a:rPr lang="en-US" sz="2400" b="1" kern="1200" cap="small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State</a:t>
                      </a:r>
                      <a:endParaRPr lang="en-US" sz="2400" b="1" kern="1200" cap="small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25400" cmpd="sng">
                      <a:noFill/>
                    </a:lnT>
                    <a:lnB w="28575" cap="flat" cmpd="sng" algn="ctr">
                      <a:solidFill>
                        <a:srgbClr val="9FB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8091">
                <a:tc>
                  <a:txBody>
                    <a:bodyPr/>
                    <a:lstStyle/>
                    <a:p>
                      <a:pPr marL="274320" marR="0" lvl="0" indent="-27432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&lt;use past tense&gt;</a:t>
                      </a:r>
                    </a:p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 problem 1 description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 problem 2 description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 problem 3 description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endParaRPr lang="en-US" sz="20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</a:pPr>
                      <a:endParaRPr lang="en-US" sz="20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91440" marB="91440">
                    <a:lnT w="28575" cap="flat" cmpd="sng" algn="ctr">
                      <a:solidFill>
                        <a:srgbClr val="9FB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</a:pPr>
                      <a:endParaRPr lang="en-US" sz="20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91440" marB="91440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4320" marR="0" lvl="0" indent="-27432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&lt;use future tense&gt;</a:t>
                      </a:r>
                    </a:p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Expected outcome 1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Expected outcome 2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Expected outcome 3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  <a:defRPr/>
                      </a:pPr>
                      <a:endParaRPr lang="en-US" sz="20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74320" marR="0" lvl="0" indent="-27432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  <a:tabLst>
                          <a:tab pos="457200" algn="l"/>
                        </a:tabLst>
                      </a:pPr>
                      <a:endParaRPr lang="en-US" sz="20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91440" marB="91440">
                    <a:lnT w="28575" cap="flat" cmpd="sng" algn="ctr">
                      <a:solidFill>
                        <a:srgbClr val="9FB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468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Outcomes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F95EAA3-CACB-4CDC-BD91-FA47A515662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lded Corner 4"/>
          <p:cNvSpPr/>
          <p:nvPr/>
        </p:nvSpPr>
        <p:spPr>
          <a:xfrm>
            <a:off x="6591300" y="0"/>
            <a:ext cx="2552700" cy="1733549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</a:rPr>
              <a:t>This slide focuses on outcomes (deliverables) that will be achieved as a result of the improved processes from Slide 6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Funding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9AF16B9-BA52-4E87-A2BB-FF4436108D8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5" name="Table 4" descr="Funding table template with CY, BY, and BY+1 for planning/acquisition, o&amp;m, FTEs, and Total" title="Funding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830739"/>
              </p:ext>
            </p:extLst>
          </p:nvPr>
        </p:nvGraphicFramePr>
        <p:xfrm>
          <a:off x="698500" y="3019425"/>
          <a:ext cx="7935654" cy="2336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5172"/>
                <a:gridCol w="1123425"/>
                <a:gridCol w="1123425"/>
                <a:gridCol w="1501608"/>
                <a:gridCol w="1329578"/>
                <a:gridCol w="1362446"/>
              </a:tblGrid>
              <a:tr h="34309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en-US" dirty="0" smtClean="0"/>
                        <a:t>2011 (CY)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2012 (Request)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endParaRPr kumimoji="0" lang="en-US" sz="12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2013+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4309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Post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</a:t>
                      </a:r>
                      <a:endParaRPr kumimoji="0" lang="en-US" sz="11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Post</a:t>
                      </a:r>
                      <a:endParaRPr kumimoji="0" lang="en-US" sz="11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endParaRPr kumimoji="0" lang="en-US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9013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Planning /Acquisition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3772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O&amp;M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3772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FTEs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5943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Total</a:t>
                      </a:r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Line Callout 1 9"/>
          <p:cNvSpPr/>
          <p:nvPr/>
        </p:nvSpPr>
        <p:spPr>
          <a:xfrm>
            <a:off x="284163" y="1646238"/>
            <a:ext cx="2209800" cy="1265237"/>
          </a:xfrm>
          <a:prstGeom prst="borderCallout1">
            <a:avLst>
              <a:gd name="adj1" fmla="val 175735"/>
              <a:gd name="adj2" fmla="val 128110"/>
              <a:gd name="adj3" fmla="val 68627"/>
              <a:gd name="adj4" fmla="val 99751"/>
            </a:avLst>
          </a:prstGeom>
          <a:ln w="44450" cap="rnd">
            <a:solidFill>
              <a:srgbClr val="FFC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/>
              <a:t>Point 1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5780088" y="5059363"/>
            <a:ext cx="2209800" cy="1347787"/>
          </a:xfrm>
          <a:prstGeom prst="borderCallout1">
            <a:avLst>
              <a:gd name="adj1" fmla="val -73196"/>
              <a:gd name="adj2" fmla="val -67317"/>
              <a:gd name="adj3" fmla="val 45102"/>
              <a:gd name="adj4" fmla="val -1331"/>
            </a:avLst>
          </a:prstGeom>
          <a:ln w="44450" cap="rnd">
            <a:solidFill>
              <a:srgbClr val="FFC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/>
              <a:t>Point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Improvement Plan Timeline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5770053-CE47-4129-A07B-85D44AB8687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7462838" y="1835150"/>
            <a:ext cx="168116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132B54"/>
                </a:solidFill>
                <a:latin typeface="+mn-lt"/>
              </a:rPr>
              <a:t>Jan. 1, 2011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2"/>
                </a:solidFill>
                <a:latin typeface="+mn-lt"/>
                <a:cs typeface="Arial" pitchFamily="34" charset="0"/>
              </a:rPr>
              <a:t>Release 1.0</a:t>
            </a:r>
          </a:p>
        </p:txBody>
      </p:sp>
      <p:grpSp>
        <p:nvGrpSpPr>
          <p:cNvPr id="2" name="Group 1" descr="Shows sample Improvement Plan Timeline" title="Sample Improvement Plan Timeline"/>
          <p:cNvGrpSpPr/>
          <p:nvPr/>
        </p:nvGrpSpPr>
        <p:grpSpPr>
          <a:xfrm>
            <a:off x="165100" y="1890713"/>
            <a:ext cx="8229600" cy="3949700"/>
            <a:chOff x="165100" y="1890713"/>
            <a:chExt cx="8229600" cy="3949700"/>
          </a:xfrm>
        </p:grpSpPr>
        <p:cxnSp>
          <p:nvCxnSpPr>
            <p:cNvPr id="8" name="Straight Connector 7"/>
            <p:cNvCxnSpPr/>
            <p:nvPr/>
          </p:nvCxnSpPr>
          <p:spPr bwMode="auto">
            <a:xfrm rot="5400000">
              <a:off x="6201569" y="4490244"/>
              <a:ext cx="488950" cy="4762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>
              <a:off x="409575" y="4175125"/>
              <a:ext cx="7953375" cy="0"/>
            </a:xfrm>
            <a:prstGeom prst="line">
              <a:avLst/>
            </a:prstGeom>
            <a:ln w="47625" cap="rnd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533400" y="40941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/>
            <p:cNvCxnSpPr>
              <a:stCxn id="12" idx="4"/>
            </p:cNvCxnSpPr>
            <p:nvPr/>
          </p:nvCxnSpPr>
          <p:spPr>
            <a:xfrm rot="16200000" flipH="1">
              <a:off x="3496469" y="4815681"/>
              <a:ext cx="1092200" cy="1588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3960813" y="41068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4433888" y="40941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6364288" y="40941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232775" y="4084638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6" name="Straight Connector 15"/>
            <p:cNvCxnSpPr>
              <a:stCxn id="10" idx="0"/>
            </p:cNvCxnSpPr>
            <p:nvPr/>
          </p:nvCxnSpPr>
          <p:spPr bwMode="auto">
            <a:xfrm rot="5400000" flipH="1" flipV="1">
              <a:off x="-226218" y="3250406"/>
              <a:ext cx="1684338" cy="3175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165100" y="1890713"/>
              <a:ext cx="965200" cy="4603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Oct. 1,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Action A</a:t>
              </a: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 rot="16200000" flipV="1">
              <a:off x="4860925" y="3609976"/>
              <a:ext cx="968375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21" idx="0"/>
            </p:cNvCxnSpPr>
            <p:nvPr/>
          </p:nvCxnSpPr>
          <p:spPr bwMode="auto">
            <a:xfrm rot="16200000" flipV="1">
              <a:off x="2320925" y="3275013"/>
              <a:ext cx="1609725" cy="3175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 bwMode="auto">
            <a:xfrm>
              <a:off x="3046413" y="40814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262563" y="4089400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 rot="5400000">
              <a:off x="1707357" y="4404519"/>
              <a:ext cx="334962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 bwMode="auto">
            <a:xfrm>
              <a:off x="1793875" y="4073525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524" name="Rectangle 25"/>
            <p:cNvSpPr>
              <a:spLocks noChangeArrowheads="1"/>
            </p:cNvSpPr>
            <p:nvPr/>
          </p:nvSpPr>
          <p:spPr bwMode="auto">
            <a:xfrm>
              <a:off x="1292225" y="4535488"/>
              <a:ext cx="1114425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>
                  <a:solidFill>
                    <a:srgbClr val="132B54"/>
                  </a:solidFill>
                  <a:latin typeface="Tw Cen MT" pitchFamily="34" charset="0"/>
                </a:rPr>
                <a:t>Oct. 15, 2010</a:t>
              </a:r>
            </a:p>
            <a:p>
              <a:r>
                <a:rPr lang="en-US" sz="1200">
                  <a:solidFill>
                    <a:schemeClr val="tx2"/>
                  </a:solidFill>
                  <a:latin typeface="Tw Cen MT" pitchFamily="34" charset="0"/>
                  <a:cs typeface="Arial" charset="0"/>
                </a:rPr>
                <a:t>Action B</a:t>
              </a: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 rot="16200000" flipH="1">
              <a:off x="2347913" y="4776788"/>
              <a:ext cx="1047750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/>
            <p:cNvSpPr/>
            <p:nvPr/>
          </p:nvSpPr>
          <p:spPr bwMode="auto">
            <a:xfrm>
              <a:off x="2778125" y="4089400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7" name="Straight Connector 36"/>
            <p:cNvCxnSpPr>
              <a:stCxn id="13" idx="0"/>
            </p:cNvCxnSpPr>
            <p:nvPr/>
          </p:nvCxnSpPr>
          <p:spPr bwMode="auto">
            <a:xfrm rot="16200000" flipV="1">
              <a:off x="4349750" y="3929063"/>
              <a:ext cx="325438" cy="4762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 bwMode="auto">
            <a:xfrm rot="5400000" flipH="1" flipV="1">
              <a:off x="5174456" y="3226595"/>
              <a:ext cx="1584325" cy="11112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 bwMode="auto">
            <a:xfrm>
              <a:off x="5878513" y="40814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 bwMode="auto">
            <a:xfrm rot="5400000">
              <a:off x="6384925" y="4824413"/>
              <a:ext cx="1171575" cy="3175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 bwMode="auto">
            <a:xfrm>
              <a:off x="6888163" y="4086225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7650163" y="4073525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3" name="Straight Connector 42"/>
            <p:cNvCxnSpPr>
              <a:stCxn id="42" idx="0"/>
            </p:cNvCxnSpPr>
            <p:nvPr/>
          </p:nvCxnSpPr>
          <p:spPr bwMode="auto">
            <a:xfrm rot="16200000" flipV="1">
              <a:off x="7563644" y="3910807"/>
              <a:ext cx="325437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15" idx="0"/>
              <a:endCxn id="34" idx="2"/>
            </p:cNvCxnSpPr>
            <p:nvPr/>
          </p:nvCxnSpPr>
          <p:spPr bwMode="auto">
            <a:xfrm rot="16200000" flipV="1">
              <a:off x="7415213" y="3186113"/>
              <a:ext cx="1787525" cy="9525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2243138" y="5262563"/>
              <a:ext cx="1231900" cy="461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Oct. 30,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Action C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962275" y="1985963"/>
              <a:ext cx="1231900" cy="461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Nov. 1, 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Action D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475038" y="5375275"/>
              <a:ext cx="1231900" cy="4619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Nov. 10, 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Action E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952875" y="3349625"/>
              <a:ext cx="1160463" cy="4619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Nov. 15, 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Action F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718050" y="2708275"/>
              <a:ext cx="1212850" cy="4619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Nov.  25,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Action G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484813" y="2030413"/>
              <a:ext cx="1084262" cy="461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Dec. 1,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Action H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853113" y="4684713"/>
              <a:ext cx="1085850" cy="461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Dec. 10,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Action I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365875" y="5378450"/>
              <a:ext cx="1085850" cy="4619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Dec. 20,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Action J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04075" y="3341688"/>
              <a:ext cx="1085850" cy="461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Dec. 28,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Action K</a:t>
              </a:r>
            </a:p>
          </p:txBody>
        </p:sp>
        <p:sp>
          <p:nvSpPr>
            <p:cNvPr id="54" name="Folded Corner 53"/>
            <p:cNvSpPr/>
            <p:nvPr/>
          </p:nvSpPr>
          <p:spPr>
            <a:xfrm>
              <a:off x="1562986" y="1967023"/>
              <a:ext cx="2094614" cy="3009790"/>
            </a:xfrm>
            <a:prstGeom prst="foldedCorner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2"/>
                  </a:solidFill>
                </a:rPr>
                <a:t>Timeline should include deliverables and/or key decision dates --- these should translate well into an action </a:t>
              </a:r>
              <a:r>
                <a:rPr lang="en-US" dirty="0" smtClean="0">
                  <a:solidFill>
                    <a:schemeClr val="tx2"/>
                  </a:solidFill>
                </a:rPr>
                <a:t>plan and primarily be future dates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476</Words>
  <Application>Microsoft Office PowerPoint</Application>
  <PresentationFormat>On-screen Show (4:3)</PresentationFormat>
  <Paragraphs>139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  &lt;Agency&gt; TechStat &lt;Investment NAME&gt;    &lt;Date&gt;   Presented By  &lt;CIO NAME&gt;, &lt;Agency&gt;</vt:lpstr>
      <vt:lpstr>Thesis</vt:lpstr>
      <vt:lpstr>Background</vt:lpstr>
      <vt:lpstr>Background Timeline</vt:lpstr>
      <vt:lpstr>Challenges</vt:lpstr>
      <vt:lpstr>New Approach</vt:lpstr>
      <vt:lpstr>Outcomes</vt:lpstr>
      <vt:lpstr>Funding</vt:lpstr>
      <vt:lpstr>Improvement Plan Timeline</vt:lpstr>
      <vt:lpstr>Governance</vt:lpstr>
      <vt:lpstr>&lt;Agency&gt; Techstat &lt;INVESTMENT NAME&gt;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2010-05-11T16:35:44Z</dcterms:created>
  <dcterms:modified xsi:type="dcterms:W3CDTF">2011-02-01T19:33:21Z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